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4"/>
  </p:sldMasterIdLst>
  <p:notesMasterIdLst>
    <p:notesMasterId r:id="rId47"/>
  </p:notesMasterIdLst>
  <p:handoutMasterIdLst>
    <p:handoutMasterId r:id="rId48"/>
  </p:handoutMasterIdLst>
  <p:sldIdLst>
    <p:sldId id="256" r:id="rId5"/>
    <p:sldId id="332" r:id="rId6"/>
    <p:sldId id="268" r:id="rId7"/>
    <p:sldId id="265" r:id="rId8"/>
    <p:sldId id="282" r:id="rId9"/>
    <p:sldId id="304" r:id="rId10"/>
    <p:sldId id="305" r:id="rId11"/>
    <p:sldId id="291" r:id="rId12"/>
    <p:sldId id="333" r:id="rId13"/>
    <p:sldId id="266" r:id="rId14"/>
    <p:sldId id="307" r:id="rId15"/>
    <p:sldId id="308" r:id="rId16"/>
    <p:sldId id="276" r:id="rId17"/>
    <p:sldId id="286" r:id="rId18"/>
    <p:sldId id="309" r:id="rId19"/>
    <p:sldId id="295" r:id="rId20"/>
    <p:sldId id="284" r:id="rId21"/>
    <p:sldId id="283" r:id="rId22"/>
    <p:sldId id="317" r:id="rId23"/>
    <p:sldId id="329" r:id="rId24"/>
    <p:sldId id="325" r:id="rId25"/>
    <p:sldId id="321" r:id="rId26"/>
    <p:sldId id="316" r:id="rId27"/>
    <p:sldId id="315" r:id="rId28"/>
    <p:sldId id="326" r:id="rId29"/>
    <p:sldId id="270" r:id="rId30"/>
    <p:sldId id="298" r:id="rId31"/>
    <p:sldId id="297" r:id="rId32"/>
    <p:sldId id="277" r:id="rId33"/>
    <p:sldId id="313" r:id="rId34"/>
    <p:sldId id="327" r:id="rId35"/>
    <p:sldId id="259" r:id="rId36"/>
    <p:sldId id="328" r:id="rId37"/>
    <p:sldId id="288" r:id="rId38"/>
    <p:sldId id="274" r:id="rId39"/>
    <p:sldId id="330" r:id="rId40"/>
    <p:sldId id="278" r:id="rId41"/>
    <p:sldId id="275" r:id="rId42"/>
    <p:sldId id="335" r:id="rId43"/>
    <p:sldId id="289" r:id="rId44"/>
    <p:sldId id="301" r:id="rId45"/>
    <p:sldId id="331"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1262DD9D-0E6B-4A2A-9CED-5512DEEEF85B}">
          <p14:sldIdLst>
            <p14:sldId id="256"/>
            <p14:sldId id="332"/>
            <p14:sldId id="268"/>
          </p14:sldIdLst>
        </p14:section>
        <p14:section name="Welcome to BusinessObjects" id="{D1888EDA-E6E8-49DC-ACD9-F681E8E92B80}">
          <p14:sldIdLst>
            <p14:sldId id="265"/>
            <p14:sldId id="282"/>
            <p14:sldId id="304"/>
            <p14:sldId id="305"/>
          </p14:sldIdLst>
        </p14:section>
        <p14:section name="User Settings" id="{978DBC1C-A4BC-4C96-A640-CF3758BB10BF}">
          <p14:sldIdLst>
            <p14:sldId id="291"/>
            <p14:sldId id="333"/>
            <p14:sldId id="266"/>
            <p14:sldId id="307"/>
            <p14:sldId id="308"/>
          </p14:sldIdLst>
        </p14:section>
        <p14:section name="Report Folders" id="{D4518072-A196-44C0-A8B9-31C922A72F1F}">
          <p14:sldIdLst>
            <p14:sldId id="276"/>
            <p14:sldId id="286"/>
            <p14:sldId id="309"/>
            <p14:sldId id="295"/>
          </p14:sldIdLst>
        </p14:section>
        <p14:section name="Running Reports" id="{D4CC72D9-B73C-49CF-8E61-F8F9176D8948}">
          <p14:sldIdLst>
            <p14:sldId id="284"/>
            <p14:sldId id="283"/>
            <p14:sldId id="317"/>
            <p14:sldId id="329"/>
            <p14:sldId id="325"/>
            <p14:sldId id="321"/>
            <p14:sldId id="316"/>
            <p14:sldId id="315"/>
            <p14:sldId id="326"/>
            <p14:sldId id="270"/>
            <p14:sldId id="298"/>
            <p14:sldId id="297"/>
          </p14:sldIdLst>
        </p14:section>
        <p14:section name="Finding Your Reports" id="{ED6548D9-4015-4241-8030-7B0F67FD49E7}">
          <p14:sldIdLst>
            <p14:sldId id="277"/>
            <p14:sldId id="313"/>
            <p14:sldId id="327"/>
            <p14:sldId id="259"/>
            <p14:sldId id="328"/>
            <p14:sldId id="288"/>
            <p14:sldId id="274"/>
            <p14:sldId id="330"/>
          </p14:sldIdLst>
        </p14:section>
        <p14:section name="Additional Information" id="{0BC3FA59-8796-4D5D-9ABA-28DA39D96A3A}">
          <p14:sldIdLst>
            <p14:sldId id="278"/>
            <p14:sldId id="275"/>
            <p14:sldId id="335"/>
            <p14:sldId id="289"/>
            <p14:sldId id="301"/>
            <p14:sldId id="33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33"/>
    <a:srgbClr val="F2F2F2"/>
    <a:srgbClr val="F7F7F7"/>
    <a:srgbClr val="008000"/>
    <a:srgbClr val="FFFF00"/>
    <a:srgbClr val="0062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2E982F-CA7E-4007-A7CA-74A057324F12}" v="9" dt="2022-07-29T17:15:06.4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343" autoAdjust="0"/>
    <p:restoredTop sz="72738" autoAdjust="0"/>
  </p:normalViewPr>
  <p:slideViewPr>
    <p:cSldViewPr snapToGrid="0">
      <p:cViewPr varScale="1">
        <p:scale>
          <a:sx n="81" d="100"/>
          <a:sy n="81" d="100"/>
        </p:scale>
        <p:origin x="1878" y="90"/>
      </p:cViewPr>
      <p:guideLst/>
    </p:cSldViewPr>
  </p:slideViewPr>
  <p:notesTextViewPr>
    <p:cViewPr>
      <p:scale>
        <a:sx n="150" d="100"/>
        <a:sy n="150" d="100"/>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ott McGillicuddy" userId="9aa70366-8fe3-47c4-bf6c-48c1214f7276" providerId="ADAL" clId="{D007769E-8931-4083-A365-5FB343C47E85}"/>
    <pc:docChg chg="delSld delSection modSection">
      <pc:chgData name="Scott McGillicuddy" userId="9aa70366-8fe3-47c4-bf6c-48c1214f7276" providerId="ADAL" clId="{D007769E-8931-4083-A365-5FB343C47E85}" dt="2022-07-29T17:16:37.793" v="2" actId="17851"/>
      <pc:docMkLst>
        <pc:docMk/>
      </pc:docMkLst>
      <pc:sldChg chg="del">
        <pc:chgData name="Scott McGillicuddy" userId="9aa70366-8fe3-47c4-bf6c-48c1214f7276" providerId="ADAL" clId="{D007769E-8931-4083-A365-5FB343C47E85}" dt="2022-07-29T17:16:35.036" v="1" actId="47"/>
        <pc:sldMkLst>
          <pc:docMk/>
          <pc:sldMk cId="4019021331" sldId="271"/>
        </pc:sldMkLst>
      </pc:sldChg>
      <pc:sldChg chg="del">
        <pc:chgData name="Scott McGillicuddy" userId="9aa70366-8fe3-47c4-bf6c-48c1214f7276" providerId="ADAL" clId="{D007769E-8931-4083-A365-5FB343C47E85}" dt="2022-07-29T17:16:35.036" v="1" actId="47"/>
        <pc:sldMkLst>
          <pc:docMk/>
          <pc:sldMk cId="2743633209" sldId="281"/>
        </pc:sldMkLst>
      </pc:sldChg>
      <pc:sldChg chg="del">
        <pc:chgData name="Scott McGillicuddy" userId="9aa70366-8fe3-47c4-bf6c-48c1214f7276" providerId="ADAL" clId="{D007769E-8931-4083-A365-5FB343C47E85}" dt="2022-07-29T17:16:35.036" v="1" actId="47"/>
        <pc:sldMkLst>
          <pc:docMk/>
          <pc:sldMk cId="4065109657" sldId="318"/>
        </pc:sldMkLst>
      </pc:sldChg>
      <pc:sldChg chg="del">
        <pc:chgData name="Scott McGillicuddy" userId="9aa70366-8fe3-47c4-bf6c-48c1214f7276" providerId="ADAL" clId="{D007769E-8931-4083-A365-5FB343C47E85}" dt="2022-07-29T17:16:35.036" v="1" actId="47"/>
        <pc:sldMkLst>
          <pc:docMk/>
          <pc:sldMk cId="3114337831" sldId="319"/>
        </pc:sldMkLst>
      </pc:sldChg>
      <pc:sldChg chg="del">
        <pc:chgData name="Scott McGillicuddy" userId="9aa70366-8fe3-47c4-bf6c-48c1214f7276" providerId="ADAL" clId="{D007769E-8931-4083-A365-5FB343C47E85}" dt="2022-07-29T17:16:35.036" v="1" actId="47"/>
        <pc:sldMkLst>
          <pc:docMk/>
          <pc:sldMk cId="3090913192" sldId="33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33187E7-D492-4942-81E0-1DF45BCCEF55}" type="datetimeFigureOut">
              <a:rPr lang="en-US" smtClean="0"/>
              <a:t>7/29/2022</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F7D9684-77D0-4051-AD0E-ADFCAE828EC2}" type="slidenum">
              <a:rPr lang="en-US" smtClean="0"/>
              <a:t>‹#›</a:t>
            </a:fld>
            <a:endParaRPr lang="en-US" dirty="0"/>
          </a:p>
        </p:txBody>
      </p:sp>
    </p:spTree>
    <p:extLst>
      <p:ext uri="{BB962C8B-B14F-4D97-AF65-F5344CB8AC3E}">
        <p14:creationId xmlns:p14="http://schemas.microsoft.com/office/powerpoint/2010/main" val="3011168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5CF80B-B016-47D3-9A4F-3FF6F1E765C8}" type="datetimeFigureOut">
              <a:rPr lang="en-US" smtClean="0"/>
              <a:t>7/29/2022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C4B13B-AA80-4A5E-9A0C-2C326D2215AA}" type="slidenum">
              <a:rPr lang="en-US" smtClean="0"/>
              <a:t>‹#›</a:t>
            </a:fld>
            <a:endParaRPr lang="en-US" dirty="0"/>
          </a:p>
        </p:txBody>
      </p:sp>
    </p:spTree>
    <p:extLst>
      <p:ext uri="{BB962C8B-B14F-4D97-AF65-F5344CB8AC3E}">
        <p14:creationId xmlns:p14="http://schemas.microsoft.com/office/powerpoint/2010/main" val="3948668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u="sng" dirty="0"/>
              <a:t>SCRIPT</a:t>
            </a:r>
          </a:p>
          <a:p>
            <a:pPr>
              <a:defRPr/>
            </a:pPr>
            <a:r>
              <a:rPr lang="en-US" dirty="0"/>
              <a:t>Hello! This presentation introduces </a:t>
            </a:r>
            <a:r>
              <a:rPr lang="en-US" b="1" dirty="0"/>
              <a:t>SAP BusinessObjects</a:t>
            </a:r>
            <a:r>
              <a:rPr lang="en-US" dirty="0"/>
              <a:t>, a software program used to build and store the reports that help make HMIS data actionable.</a:t>
            </a:r>
          </a:p>
          <a:p>
            <a:pPr marL="0" marR="0" lvl="0" indent="0" algn="l" defTabSz="914400">
              <a:lnSpc>
                <a:spcPct val="100000"/>
              </a:lnSpc>
              <a:spcBef>
                <a:spcPts val="0"/>
              </a:spcBef>
              <a:spcAft>
                <a:spcPts val="0"/>
              </a:spcAft>
              <a:buClrTx/>
              <a:buSzTx/>
              <a:buFont typeface="Arial" panose="020B0604020202020204" pitchFamily="34" charset="0"/>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1" dirty="0"/>
              <a:t>[Click to Transition to Next Slide]</a:t>
            </a:r>
            <a:endParaRPr lang="en-US" dirty="0"/>
          </a:p>
        </p:txBody>
      </p:sp>
      <p:sp>
        <p:nvSpPr>
          <p:cNvPr id="4" name="Slide Number Placeholder 3"/>
          <p:cNvSpPr>
            <a:spLocks noGrp="1"/>
          </p:cNvSpPr>
          <p:nvPr>
            <p:ph type="sldNum" sz="quarter" idx="5"/>
          </p:nvPr>
        </p:nvSpPr>
        <p:spPr/>
        <p:txBody>
          <a:bodyPr/>
          <a:lstStyle/>
          <a:p>
            <a:fld id="{52C4B13B-AA80-4A5E-9A0C-2C326D2215AA}" type="slidenum">
              <a:rPr lang="en-US" smtClean="0"/>
              <a:t>1</a:t>
            </a:fld>
            <a:endParaRPr lang="en-US" dirty="0"/>
          </a:p>
        </p:txBody>
      </p:sp>
    </p:spTree>
    <p:extLst>
      <p:ext uri="{BB962C8B-B14F-4D97-AF65-F5344CB8AC3E}">
        <p14:creationId xmlns:p14="http://schemas.microsoft.com/office/powerpoint/2010/main" val="39531911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u="sng" dirty="0"/>
              <a:t>SCRIPT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To customize the home screen, you will need to first click on the </a:t>
            </a:r>
            <a:r>
              <a:rPr lang="en-US" b="1" dirty="0"/>
              <a:t>user</a:t>
            </a:r>
            <a:r>
              <a:rPr lang="en-US" b="0" dirty="0"/>
              <a:t> icon.</a:t>
            </a:r>
          </a:p>
          <a:p>
            <a:pPr marL="0" indent="0">
              <a:buFont typeface="Arial" panose="020B0604020202020204" pitchFamily="34" charset="0"/>
              <a:buNone/>
            </a:pPr>
            <a:endParaRPr lang="en-US"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1" dirty="0"/>
              <a:t>[Click to Play Animation]</a:t>
            </a:r>
          </a:p>
          <a:p>
            <a:pPr marL="0" indent="0">
              <a:buFont typeface="Arial" panose="020B0604020202020204" pitchFamily="34" charset="0"/>
              <a:buNone/>
            </a:pPr>
            <a:endParaRPr lang="en-US" b="0" dirty="0"/>
          </a:p>
          <a:p>
            <a:pPr marL="0" lvl="0" indent="0">
              <a:buFont typeface="+mj-lt"/>
              <a:buNone/>
            </a:pPr>
            <a:r>
              <a:rPr lang="en-US" b="0" dirty="0"/>
              <a:t>From the user menu that appears, choose </a:t>
            </a:r>
            <a:r>
              <a:rPr lang="en-US" b="1" dirty="0"/>
              <a:t>Settings</a:t>
            </a:r>
            <a:r>
              <a:rPr lang="en-US" b="0" dirty="0"/>
              <a:t>.</a:t>
            </a:r>
          </a:p>
          <a:p>
            <a:pPr marL="0" lvl="0" indent="0">
              <a:buFont typeface="+mj-lt"/>
              <a:buNone/>
            </a:pPr>
            <a:endParaRPr lang="en-US" b="0" i="1" dirty="0"/>
          </a:p>
          <a:p>
            <a:pPr marL="0" lvl="0" indent="0">
              <a:buFont typeface="+mj-lt"/>
              <a:buNone/>
            </a:pPr>
            <a:r>
              <a:rPr lang="en-US" i="1" dirty="0"/>
              <a:t>[Click to Play Animation]</a:t>
            </a:r>
          </a:p>
          <a:p>
            <a:pPr marL="0" lvl="0" indent="0">
              <a:buFont typeface="+mj-lt"/>
              <a:buNone/>
            </a:pPr>
            <a:endParaRPr lang="en-US" b="0" i="1" dirty="0"/>
          </a:p>
          <a:p>
            <a:pPr marL="0" lvl="0" indent="0">
              <a:buFont typeface="+mj-lt"/>
              <a:buNone/>
            </a:pPr>
            <a:r>
              <a:rPr lang="en-US" b="0" dirty="0"/>
              <a:t>In the </a:t>
            </a:r>
            <a:r>
              <a:rPr lang="en-US" b="1" dirty="0"/>
              <a:t>Settings</a:t>
            </a:r>
            <a:r>
              <a:rPr lang="en-US" b="0" dirty="0"/>
              <a:t> popup window, make sure that </a:t>
            </a:r>
            <a:r>
              <a:rPr lang="en-US" b="1" dirty="0"/>
              <a:t>Account</a:t>
            </a:r>
            <a:r>
              <a:rPr lang="en-US" b="0" dirty="0"/>
              <a:t> </a:t>
            </a:r>
            <a:r>
              <a:rPr lang="en-US" b="1" dirty="0"/>
              <a:t>Preferences</a:t>
            </a:r>
            <a:r>
              <a:rPr lang="en-US" b="0" dirty="0"/>
              <a:t> is selected.</a:t>
            </a:r>
          </a:p>
          <a:p>
            <a:pPr marL="0" lvl="0" indent="0">
              <a:buFont typeface="+mj-lt"/>
              <a:buNone/>
            </a:pPr>
            <a:endParaRPr lang="en-US" b="0"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i="1" dirty="0"/>
              <a:t>[Click to Play Animation]</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b="0" i="1"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0" dirty="0"/>
              <a:t>Click on the </a:t>
            </a:r>
            <a:r>
              <a:rPr lang="en-US" b="1" dirty="0"/>
              <a:t>Use Administrator Provided Settings</a:t>
            </a:r>
            <a:r>
              <a:rPr lang="en-US" b="0" dirty="0"/>
              <a:t> slider to unlock the ability to customize your settings. You will know the slider is in the correct position if you can change the setting </a:t>
            </a:r>
            <a:r>
              <a:rPr lang="en-US" b="1" dirty="0"/>
              <a:t>Select Home Page</a:t>
            </a:r>
            <a:r>
              <a:rPr lang="en-US" b="0" dirty="0"/>
              <a:t>, which you will find right below the slider.</a:t>
            </a:r>
            <a:br>
              <a:rPr lang="en-US" b="0" dirty="0"/>
            </a:br>
            <a:br>
              <a:rPr lang="en-US" b="0" dirty="0"/>
            </a:br>
            <a:r>
              <a:rPr lang="en-US" i="1" dirty="0"/>
              <a:t>[Click to Play Animation]</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b="0" i="1"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0" dirty="0"/>
              <a:t>Select </a:t>
            </a:r>
            <a:r>
              <a:rPr lang="en-US" b="1" dirty="0"/>
              <a:t>Page Customization </a:t>
            </a:r>
            <a:r>
              <a:rPr lang="en-US" b="0" dirty="0"/>
              <a:t>to find a list of features you can choose to show or hide.</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b="0" i="1"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i="1" dirty="0"/>
              <a:t>[Click to Play Animation]</a:t>
            </a:r>
            <a:endParaRPr lang="en-US" b="0" dirty="0"/>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0" dirty="0"/>
              <a:t>Uncheck the box next to </a:t>
            </a:r>
            <a:r>
              <a:rPr lang="en-US" b="1" dirty="0"/>
              <a:t>Favorites</a:t>
            </a:r>
            <a:r>
              <a:rPr lang="en-US" b="0" dirty="0"/>
              <a:t>, </a:t>
            </a:r>
            <a:r>
              <a:rPr lang="en-US" b="1" dirty="0"/>
              <a:t>Recent Documents</a:t>
            </a:r>
            <a:r>
              <a:rPr lang="en-US" b="0" dirty="0"/>
              <a:t>, </a:t>
            </a:r>
            <a:r>
              <a:rPr lang="en-US" b="1" dirty="0"/>
              <a:t>Applications</a:t>
            </a:r>
            <a:r>
              <a:rPr lang="en-US" b="0" dirty="0"/>
              <a:t>, </a:t>
            </a:r>
            <a:r>
              <a:rPr lang="en-US" b="1" dirty="0"/>
              <a:t>All Documents</a:t>
            </a:r>
            <a:r>
              <a:rPr lang="en-US" b="0" dirty="0"/>
              <a:t>, </a:t>
            </a:r>
            <a:r>
              <a:rPr lang="en-US" b="1" dirty="0"/>
              <a:t>Categories</a:t>
            </a:r>
            <a:r>
              <a:rPr lang="en-US" b="0" dirty="0"/>
              <a:t>, and </a:t>
            </a:r>
            <a:r>
              <a:rPr lang="en-US" b="1" dirty="0"/>
              <a:t>Recycle Bin</a:t>
            </a:r>
            <a:r>
              <a:rPr lang="en-US" b="0" dirty="0"/>
              <a:t>. There should be five boxes checked when you are finished.</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i="1" dirty="0"/>
              <a:t>[Click to Play Animation]</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0" dirty="0"/>
              <a:t>Click on </a:t>
            </a:r>
            <a:r>
              <a:rPr lang="en-US" b="1" dirty="0"/>
              <a:t>Save</a:t>
            </a:r>
            <a:r>
              <a:rPr lang="en-US" b="0" dirty="0"/>
              <a:t> to close the popup window and apply your changes.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b="0" i="1"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i="1" dirty="0"/>
              <a:t>[Click to Play Animation]</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b="0" i="1"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0" dirty="0"/>
              <a:t>Back on the home screen, a message will appear asking you to exit and reopen the reporting tool.</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[Click to Play Animation]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Following those instructions will apply your new settings, presenting you with a much tidier home screen!</a:t>
            </a:r>
            <a:endParaRPr lang="en-US" dirty="0"/>
          </a:p>
          <a:p>
            <a:endParaRPr lang="en-US" b="0" dirty="0"/>
          </a:p>
          <a:p>
            <a:pPr marL="0" marR="0" lvl="0" indent="0" algn="l" defTabSz="914400" rtl="0" eaLnBrk="1" fontAlgn="auto" latinLnBrk="0" hangingPunct="1">
              <a:lnSpc>
                <a:spcPct val="100000"/>
              </a:lnSpc>
              <a:spcBef>
                <a:spcPts val="0"/>
              </a:spcBef>
              <a:spcAft>
                <a:spcPts val="0"/>
              </a:spcAft>
              <a:buClr>
                <a:schemeClr val="bg1"/>
              </a:buClr>
              <a:buSzTx/>
              <a:buFont typeface="+mj-lt"/>
              <a:buNone/>
              <a:tabLst/>
              <a:defRPr/>
            </a:pPr>
            <a:r>
              <a:rPr lang="en-US" i="1" dirty="0"/>
              <a:t>[Click to Transition to Next Slide]</a:t>
            </a:r>
            <a:endParaRPr lang="en-US" dirty="0"/>
          </a:p>
        </p:txBody>
      </p:sp>
      <p:sp>
        <p:nvSpPr>
          <p:cNvPr id="4" name="Slide Number Placeholder 3"/>
          <p:cNvSpPr>
            <a:spLocks noGrp="1"/>
          </p:cNvSpPr>
          <p:nvPr>
            <p:ph type="sldNum" sz="quarter" idx="5"/>
          </p:nvPr>
        </p:nvSpPr>
        <p:spPr/>
        <p:txBody>
          <a:bodyPr/>
          <a:lstStyle/>
          <a:p>
            <a:fld id="{52C4B13B-AA80-4A5E-9A0C-2C326D2215AA}" type="slidenum">
              <a:rPr lang="en-US" smtClean="0"/>
              <a:t>10</a:t>
            </a:fld>
            <a:endParaRPr lang="en-US" dirty="0"/>
          </a:p>
        </p:txBody>
      </p:sp>
    </p:spTree>
    <p:extLst>
      <p:ext uri="{BB962C8B-B14F-4D97-AF65-F5344CB8AC3E}">
        <p14:creationId xmlns:p14="http://schemas.microsoft.com/office/powerpoint/2010/main" val="18947759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u="sng" dirty="0"/>
              <a:t>SCRIPT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In addition to hiding unneeded features, you may also want to adjust the reporting tool’s colors by picking a different theme. In the</a:t>
            </a:r>
            <a:r>
              <a:rPr lang="en-US" b="1" dirty="0"/>
              <a:t> Appearance</a:t>
            </a:r>
            <a:r>
              <a:rPr lang="en-US" dirty="0"/>
              <a:t> menu, you will find a drop-down menu containing multiple theme options.</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[Click to Play Animation]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Selecting a high-contrast theme can make it easier to read text and move around in BusinessObjects.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[Click to Transition to Next Slide]</a:t>
            </a:r>
          </a:p>
          <a:p>
            <a:pPr marL="0" marR="0" lvl="0" indent="0" algn="l" defTabSz="914400" rtl="0" eaLnBrk="1" fontAlgn="auto" latinLnBrk="0" hangingPunct="1">
              <a:lnSpc>
                <a:spcPct val="100000"/>
              </a:lnSpc>
              <a:spcBef>
                <a:spcPts val="0"/>
              </a:spcBef>
              <a:spcAft>
                <a:spcPts val="0"/>
              </a:spcAft>
              <a:buClr>
                <a:schemeClr val="bg1"/>
              </a:buClr>
              <a:buSzTx/>
              <a:buFont typeface="+mj-lt"/>
              <a:buNone/>
              <a:tabLst/>
              <a:defRPr/>
            </a:pPr>
            <a:endParaRPr lang="en-US" i="1" dirty="0"/>
          </a:p>
          <a:p>
            <a:pPr marL="0" marR="0" lvl="0" indent="0" algn="l" defTabSz="914400" rtl="0" eaLnBrk="1" fontAlgn="auto" latinLnBrk="0" hangingPunct="1">
              <a:lnSpc>
                <a:spcPct val="100000"/>
              </a:lnSpc>
              <a:spcBef>
                <a:spcPts val="0"/>
              </a:spcBef>
              <a:spcAft>
                <a:spcPts val="0"/>
              </a:spcAft>
              <a:buClr>
                <a:schemeClr val="bg1"/>
              </a:buClr>
              <a:buSzTx/>
              <a:buFont typeface="+mj-lt"/>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52C4B13B-AA80-4A5E-9A0C-2C326D2215AA}" type="slidenum">
              <a:rPr lang="en-US" smtClean="0"/>
              <a:t>11</a:t>
            </a:fld>
            <a:endParaRPr lang="en-US" dirty="0"/>
          </a:p>
        </p:txBody>
      </p:sp>
    </p:spTree>
    <p:extLst>
      <p:ext uri="{BB962C8B-B14F-4D97-AF65-F5344CB8AC3E}">
        <p14:creationId xmlns:p14="http://schemas.microsoft.com/office/powerpoint/2010/main" val="3867623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SCRIPT</a:t>
            </a:r>
          </a:p>
          <a:p>
            <a:r>
              <a:rPr lang="en-US" dirty="0"/>
              <a:t>Unless ICA encourages you to change a specific user setting, it should be left alone. Altering certain settings could cause your reports to return incomplete or inaccurate information.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[Click to Play Animation]</a:t>
            </a:r>
          </a:p>
          <a:p>
            <a:endParaRPr lang="en-US" dirty="0"/>
          </a:p>
          <a:p>
            <a:r>
              <a:rPr lang="en-US" dirty="0"/>
              <a:t>This advice extends even to the </a:t>
            </a:r>
            <a:r>
              <a:rPr lang="en-US" b="1" dirty="0"/>
              <a:t>Change Password</a:t>
            </a:r>
            <a:r>
              <a:rPr lang="en-US" dirty="0"/>
              <a:t> feature: Entering a new password there will not actually change your password!</a:t>
            </a:r>
          </a:p>
          <a:p>
            <a:endParaRPr lang="en-US" b="0" dirty="0"/>
          </a:p>
          <a:p>
            <a:pPr marL="0" marR="0" lvl="0" indent="0" algn="l" defTabSz="914400" rtl="0" eaLnBrk="1" fontAlgn="auto" latinLnBrk="0" hangingPunct="1">
              <a:lnSpc>
                <a:spcPct val="100000"/>
              </a:lnSpc>
              <a:spcBef>
                <a:spcPts val="0"/>
              </a:spcBef>
              <a:spcAft>
                <a:spcPts val="0"/>
              </a:spcAft>
              <a:buClr>
                <a:schemeClr val="bg1"/>
              </a:buClr>
              <a:buSzTx/>
              <a:buFont typeface="+mj-lt"/>
              <a:buNone/>
              <a:tabLst/>
              <a:defRPr/>
            </a:pPr>
            <a:r>
              <a:rPr lang="en-US" i="1" dirty="0"/>
              <a:t>[Click to Transition to Next Slide]</a:t>
            </a:r>
          </a:p>
        </p:txBody>
      </p:sp>
      <p:sp>
        <p:nvSpPr>
          <p:cNvPr id="4" name="Slide Number Placeholder 3"/>
          <p:cNvSpPr>
            <a:spLocks noGrp="1"/>
          </p:cNvSpPr>
          <p:nvPr>
            <p:ph type="sldNum" sz="quarter" idx="5"/>
          </p:nvPr>
        </p:nvSpPr>
        <p:spPr/>
        <p:txBody>
          <a:bodyPr/>
          <a:lstStyle/>
          <a:p>
            <a:fld id="{52C4B13B-AA80-4A5E-9A0C-2C326D2215AA}" type="slidenum">
              <a:rPr lang="en-US" smtClean="0"/>
              <a:t>12</a:t>
            </a:fld>
            <a:endParaRPr lang="en-US" dirty="0"/>
          </a:p>
        </p:txBody>
      </p:sp>
    </p:spTree>
    <p:extLst>
      <p:ext uri="{BB962C8B-B14F-4D97-AF65-F5344CB8AC3E}">
        <p14:creationId xmlns:p14="http://schemas.microsoft.com/office/powerpoint/2010/main" val="38850792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SCRIPT</a:t>
            </a:r>
          </a:p>
          <a:p>
            <a:r>
              <a:rPr lang="en-US" dirty="0"/>
              <a:t>Report folders.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[Click to Transition to Next Slide]</a:t>
            </a:r>
          </a:p>
        </p:txBody>
      </p:sp>
      <p:sp>
        <p:nvSpPr>
          <p:cNvPr id="4" name="Slide Number Placeholder 3"/>
          <p:cNvSpPr>
            <a:spLocks noGrp="1"/>
          </p:cNvSpPr>
          <p:nvPr>
            <p:ph type="sldNum" sz="quarter" idx="5"/>
          </p:nvPr>
        </p:nvSpPr>
        <p:spPr/>
        <p:txBody>
          <a:bodyPr/>
          <a:lstStyle/>
          <a:p>
            <a:fld id="{52C4B13B-AA80-4A5E-9A0C-2C326D2215AA}" type="slidenum">
              <a:rPr lang="en-US" smtClean="0"/>
              <a:t>13</a:t>
            </a:fld>
            <a:endParaRPr lang="en-US" dirty="0"/>
          </a:p>
        </p:txBody>
      </p:sp>
    </p:spTree>
    <p:extLst>
      <p:ext uri="{BB962C8B-B14F-4D97-AF65-F5344CB8AC3E}">
        <p14:creationId xmlns:p14="http://schemas.microsoft.com/office/powerpoint/2010/main" val="1933599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you are ready to run a report, select the </a:t>
            </a:r>
            <a:r>
              <a:rPr lang="en-US" b="1" dirty="0"/>
              <a:t>Folders</a:t>
            </a:r>
            <a:r>
              <a:rPr lang="en-US" b="0" dirty="0"/>
              <a:t> option from the home screen.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[Click to Play Animation]</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0" dirty="0"/>
              <a:t>The first folder you will see is your </a:t>
            </a:r>
            <a:r>
              <a:rPr lang="en-US" b="1" dirty="0"/>
              <a:t>Personal Folder</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[Click to Play Animation]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Because users’ personal folders do not hold any reports, your immediate next step will be to choose </a:t>
            </a:r>
            <a:r>
              <a:rPr lang="en-US" b="1" dirty="0"/>
              <a:t>Public Folders </a:t>
            </a:r>
            <a:r>
              <a:rPr lang="en-US" b="0" dirty="0"/>
              <a:t>from the navigation menu on the left side of the screen.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[Click to Play Animation]</a:t>
            </a: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When you click on a folder in the navigation menu, its subfolders will appear.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[Click to Play Animation]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Those same subfolders will also appear in the content pane.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[Click to Play Animation]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rPr>
              <a:t>As you open additional folders, they will be added to the </a:t>
            </a:r>
            <a:r>
              <a:rPr lang="en-US" sz="1200" b="1" dirty="0">
                <a:latin typeface="Calibri" panose="020F0502020204030204" pitchFamily="34" charset="0"/>
              </a:rPr>
              <a:t>breadcrumb trail</a:t>
            </a:r>
            <a:r>
              <a:rPr lang="en-US" sz="1200" dirty="0">
                <a:latin typeface="Calibri" panose="020F0502020204030204" pitchFamily="34" charset="0"/>
              </a:rPr>
              <a:t>. Clicking on a folder’s name in the breadcrumb trail will jump to that folder.</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[Click to Play Animation]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rPr>
              <a:t>To return to the home screen, you can click either the </a:t>
            </a:r>
            <a:r>
              <a:rPr lang="en-US" sz="1200" b="1" dirty="0">
                <a:latin typeface="Calibri" panose="020F0502020204030204" pitchFamily="34" charset="0"/>
              </a:rPr>
              <a:t>Back </a:t>
            </a:r>
            <a:r>
              <a:rPr lang="en-US" sz="1200" dirty="0">
                <a:latin typeface="Calibri" panose="020F0502020204030204" pitchFamily="34" charset="0"/>
              </a:rPr>
              <a:t>button or the </a:t>
            </a:r>
            <a:r>
              <a:rPr lang="en-US" sz="1200" b="1" dirty="0">
                <a:latin typeface="Calibri" panose="020F0502020204030204" pitchFamily="34" charset="0"/>
              </a:rPr>
              <a:t>Home</a:t>
            </a:r>
            <a:r>
              <a:rPr lang="en-US" sz="1200" dirty="0">
                <a:latin typeface="Calibri" panose="020F0502020204030204" pitchFamily="34" charset="0"/>
              </a:rPr>
              <a:t> button.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
                <a:schemeClr val="bg1"/>
              </a:buClr>
              <a:buSzTx/>
              <a:buFont typeface="+mj-lt"/>
              <a:buNone/>
              <a:tabLst/>
              <a:defRPr/>
            </a:pPr>
            <a:r>
              <a:rPr lang="en-US" i="1" dirty="0"/>
              <a:t>[Click to Transition to Next Slide]</a:t>
            </a:r>
            <a:endParaRPr lang="en-US" sz="1200" dirty="0">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52C4B13B-AA80-4A5E-9A0C-2C326D2215AA}" type="slidenum">
              <a:rPr lang="en-US" smtClean="0"/>
              <a:t>14</a:t>
            </a:fld>
            <a:endParaRPr lang="en-US" dirty="0"/>
          </a:p>
        </p:txBody>
      </p:sp>
    </p:spTree>
    <p:extLst>
      <p:ext uri="{BB962C8B-B14F-4D97-AF65-F5344CB8AC3E}">
        <p14:creationId xmlns:p14="http://schemas.microsoft.com/office/powerpoint/2010/main" val="33079331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SCRIPT</a:t>
            </a:r>
          </a:p>
          <a:p>
            <a:r>
              <a:rPr lang="en-US" dirty="0"/>
              <a:t>In the </a:t>
            </a:r>
            <a:r>
              <a:rPr lang="en-US" b="1" dirty="0" err="1"/>
              <a:t>minnesota_live</a:t>
            </a:r>
            <a:r>
              <a:rPr lang="en-US" b="1" dirty="0"/>
              <a:t> </a:t>
            </a:r>
            <a:r>
              <a:rPr lang="en-US" dirty="0"/>
              <a:t>folder, some users will find subfolders that have been created specifically for their agencies; most users, however, will want to open the </a:t>
            </a:r>
            <a:r>
              <a:rPr lang="en-US" b="1" dirty="0"/>
              <a:t>SSA Report Gallery </a:t>
            </a:r>
            <a:r>
              <a:rPr lang="en-US" dirty="0"/>
              <a:t>folder to locate the reports they need.</a:t>
            </a:r>
          </a:p>
          <a:p>
            <a:pPr mar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[Click to Play Animation]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r>
              <a:rPr lang="en-US" dirty="0"/>
              <a:t>The folders in the SSA Report Gallery hold reports developed for a variety of purposes, like sharing information with federal and state funders, reviewing data quality, and managing Coordinated Entry systems.</a:t>
            </a:r>
          </a:p>
          <a:p>
            <a:endParaRPr lang="en-US" dirty="0"/>
          </a:p>
          <a:p>
            <a:pPr marL="0" marR="0" lvl="0" indent="0" algn="l" defTabSz="914400" rtl="0" eaLnBrk="1" fontAlgn="auto" latinLnBrk="0" hangingPunct="1">
              <a:lnSpc>
                <a:spcPct val="100000"/>
              </a:lnSpc>
              <a:spcBef>
                <a:spcPts val="0"/>
              </a:spcBef>
              <a:spcAft>
                <a:spcPts val="0"/>
              </a:spcAft>
              <a:buClr>
                <a:schemeClr val="bg1"/>
              </a:buClr>
              <a:buSzTx/>
              <a:buFont typeface="+mj-lt"/>
              <a:buNone/>
              <a:tabLst/>
              <a:defRPr/>
            </a:pPr>
            <a:r>
              <a:rPr lang="en-US" i="1" dirty="0"/>
              <a:t>[Click to Transition to Next Slide]</a:t>
            </a:r>
          </a:p>
        </p:txBody>
      </p:sp>
      <p:sp>
        <p:nvSpPr>
          <p:cNvPr id="4" name="Slide Number Placeholder 3"/>
          <p:cNvSpPr>
            <a:spLocks noGrp="1"/>
          </p:cNvSpPr>
          <p:nvPr>
            <p:ph type="sldNum" sz="quarter" idx="5"/>
          </p:nvPr>
        </p:nvSpPr>
        <p:spPr/>
        <p:txBody>
          <a:bodyPr/>
          <a:lstStyle/>
          <a:p>
            <a:fld id="{52C4B13B-AA80-4A5E-9A0C-2C326D2215AA}" type="slidenum">
              <a:rPr lang="en-US" smtClean="0"/>
              <a:t>15</a:t>
            </a:fld>
            <a:endParaRPr lang="en-US" dirty="0"/>
          </a:p>
        </p:txBody>
      </p:sp>
    </p:spTree>
    <p:extLst>
      <p:ext uri="{BB962C8B-B14F-4D97-AF65-F5344CB8AC3E}">
        <p14:creationId xmlns:p14="http://schemas.microsoft.com/office/powerpoint/2010/main" val="12922091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SCRIPT</a:t>
            </a:r>
          </a:p>
          <a:p>
            <a:r>
              <a:rPr lang="en-US" dirty="0"/>
              <a:t>Click on the </a:t>
            </a:r>
            <a:r>
              <a:rPr lang="en-US" b="1" dirty="0"/>
              <a:t>Actions</a:t>
            </a:r>
            <a:r>
              <a:rPr lang="en-US" dirty="0"/>
              <a:t> icon to see a list of available report actions. Right-clicking on a report will also bring up the actions menu.</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[Click to Play Animation]</a:t>
            </a:r>
          </a:p>
          <a:p>
            <a:endParaRPr lang="en-US" dirty="0"/>
          </a:p>
          <a:p>
            <a:r>
              <a:rPr lang="en-US" dirty="0"/>
              <a:t>ICA recommends taking only the following actions:</a:t>
            </a:r>
          </a:p>
          <a:p>
            <a:pPr mar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[Click to Play Animation]</a:t>
            </a:r>
          </a:p>
          <a:p>
            <a:endParaRPr lang="en-US" dirty="0"/>
          </a:p>
          <a:p>
            <a:r>
              <a:rPr lang="en-US" b="1" dirty="0"/>
              <a:t>View</a:t>
            </a:r>
            <a:r>
              <a:rPr lang="en-US" dirty="0"/>
              <a:t> and </a:t>
            </a:r>
            <a:r>
              <a:rPr lang="en-US" b="1" dirty="0"/>
              <a:t>Schedule</a:t>
            </a:r>
            <a:r>
              <a:rPr lang="en-US" dirty="0"/>
              <a:t> are used to run reports. We’ll take an in-depth look at those actions in another section.</a:t>
            </a:r>
          </a:p>
          <a:p>
            <a:endParaRPr lang="en-US" dirty="0"/>
          </a:p>
          <a:p>
            <a:r>
              <a:rPr lang="en-US" i="1" dirty="0"/>
              <a:t>[Click to Play Animation]</a:t>
            </a:r>
            <a:endParaRPr lang="en-US" dirty="0"/>
          </a:p>
          <a:p>
            <a:endParaRPr lang="en-US" dirty="0"/>
          </a:p>
          <a:p>
            <a:r>
              <a:rPr lang="en-US" dirty="0"/>
              <a:t>If you have scheduled a report previously, selecting </a:t>
            </a:r>
            <a:r>
              <a:rPr lang="en-US" b="1" dirty="0"/>
              <a:t>History</a:t>
            </a:r>
            <a:r>
              <a:rPr lang="en-US" dirty="0"/>
              <a:t> will display past report “instances”, or saved copies.</a:t>
            </a:r>
          </a:p>
          <a:p>
            <a:endParaRPr lang="en-US" dirty="0"/>
          </a:p>
          <a:p>
            <a:r>
              <a:rPr lang="en-US" i="1" dirty="0"/>
              <a:t>[Click to Play Animation]</a:t>
            </a:r>
          </a:p>
          <a:p>
            <a:endParaRPr lang="en-US" i="1" dirty="0"/>
          </a:p>
          <a:p>
            <a:r>
              <a:rPr lang="en-US" b="1" dirty="0"/>
              <a:t>Details</a:t>
            </a:r>
            <a:r>
              <a:rPr lang="en-US" dirty="0"/>
              <a:t> will display additional information about a report.</a:t>
            </a:r>
            <a:endParaRPr lang="en-US" i="0" dirty="0"/>
          </a:p>
          <a:p>
            <a:endParaRPr lang="en-US" dirty="0"/>
          </a:p>
          <a:p>
            <a:pPr marL="0" marR="0" lvl="0" indent="0" algn="l" defTabSz="914400" rtl="0" eaLnBrk="1" fontAlgn="auto" latinLnBrk="0" hangingPunct="1">
              <a:lnSpc>
                <a:spcPct val="100000"/>
              </a:lnSpc>
              <a:spcBef>
                <a:spcPts val="0"/>
              </a:spcBef>
              <a:spcAft>
                <a:spcPts val="0"/>
              </a:spcAft>
              <a:buClr>
                <a:schemeClr val="bg1"/>
              </a:buClr>
              <a:buSzTx/>
              <a:buFont typeface="+mj-lt"/>
              <a:buNone/>
              <a:tabLst/>
              <a:defRPr/>
            </a:pPr>
            <a:r>
              <a:rPr lang="en-US" i="1" dirty="0"/>
              <a:t>[Click to Transition to Next Slide]</a:t>
            </a:r>
          </a:p>
          <a:p>
            <a:endParaRPr lang="en-US" dirty="0"/>
          </a:p>
        </p:txBody>
      </p:sp>
      <p:sp>
        <p:nvSpPr>
          <p:cNvPr id="4" name="Slide Number Placeholder 3"/>
          <p:cNvSpPr>
            <a:spLocks noGrp="1"/>
          </p:cNvSpPr>
          <p:nvPr>
            <p:ph type="sldNum" sz="quarter" idx="5"/>
          </p:nvPr>
        </p:nvSpPr>
        <p:spPr/>
        <p:txBody>
          <a:bodyPr/>
          <a:lstStyle/>
          <a:p>
            <a:fld id="{52C4B13B-AA80-4A5E-9A0C-2C326D2215AA}" type="slidenum">
              <a:rPr lang="en-US" smtClean="0"/>
              <a:t>16</a:t>
            </a:fld>
            <a:endParaRPr lang="en-US" dirty="0"/>
          </a:p>
        </p:txBody>
      </p:sp>
    </p:spTree>
    <p:extLst>
      <p:ext uri="{BB962C8B-B14F-4D97-AF65-F5344CB8AC3E}">
        <p14:creationId xmlns:p14="http://schemas.microsoft.com/office/powerpoint/2010/main" val="31068892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SCRIPT</a:t>
            </a:r>
          </a:p>
          <a:p>
            <a:r>
              <a:rPr lang="en-US" dirty="0"/>
              <a:t>Running reports.</a:t>
            </a:r>
          </a:p>
        </p:txBody>
      </p:sp>
      <p:sp>
        <p:nvSpPr>
          <p:cNvPr id="4" name="Slide Number Placeholder 3"/>
          <p:cNvSpPr>
            <a:spLocks noGrp="1"/>
          </p:cNvSpPr>
          <p:nvPr>
            <p:ph type="sldNum" sz="quarter" idx="5"/>
          </p:nvPr>
        </p:nvSpPr>
        <p:spPr/>
        <p:txBody>
          <a:bodyPr/>
          <a:lstStyle/>
          <a:p>
            <a:fld id="{52C4B13B-AA80-4A5E-9A0C-2C326D2215AA}" type="slidenum">
              <a:rPr lang="en-US" smtClean="0"/>
              <a:t>17</a:t>
            </a:fld>
            <a:endParaRPr lang="en-US" dirty="0"/>
          </a:p>
        </p:txBody>
      </p:sp>
    </p:spTree>
    <p:extLst>
      <p:ext uri="{BB962C8B-B14F-4D97-AF65-F5344CB8AC3E}">
        <p14:creationId xmlns:p14="http://schemas.microsoft.com/office/powerpoint/2010/main" val="4477499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SCRIPT</a:t>
            </a:r>
          </a:p>
          <a:p>
            <a:r>
              <a:rPr lang="en-US" dirty="0"/>
              <a:t>When you have found the report you want to run, you can choose to </a:t>
            </a:r>
            <a:r>
              <a:rPr lang="en-US" b="1" dirty="0"/>
              <a:t>View</a:t>
            </a:r>
            <a:r>
              <a:rPr lang="en-US" dirty="0"/>
              <a:t> or </a:t>
            </a:r>
            <a:r>
              <a:rPr lang="en-US" b="1" dirty="0"/>
              <a:t>Schedule</a:t>
            </a:r>
            <a:r>
              <a:rPr lang="en-US" dirty="0"/>
              <a:t> it:</a:t>
            </a:r>
          </a:p>
          <a:p>
            <a:endParaRPr lang="en-US" dirty="0"/>
          </a:p>
          <a:p>
            <a:r>
              <a:rPr lang="en-US" i="1" dirty="0"/>
              <a:t>[Click to Play Animation]</a:t>
            </a:r>
            <a:endParaRPr lang="en-US" dirty="0"/>
          </a:p>
          <a:p>
            <a:endParaRPr lang="en-US" dirty="0"/>
          </a:p>
          <a:p>
            <a:pPr marL="0" indent="0">
              <a:buFont typeface="+mj-lt"/>
              <a:buNone/>
            </a:pPr>
            <a:r>
              <a:rPr lang="en-US" dirty="0"/>
              <a:t>Clicking on the name of the report will open it in </a:t>
            </a:r>
            <a:r>
              <a:rPr lang="en-US" b="1" dirty="0"/>
              <a:t>View</a:t>
            </a:r>
            <a:r>
              <a:rPr lang="en-US" dirty="0"/>
              <a:t> mode. This mode lets you run a report immediately.</a:t>
            </a:r>
          </a:p>
          <a:p>
            <a:pPr marL="0" indent="0">
              <a:buFont typeface="+mj-lt"/>
              <a:buNone/>
            </a:pPr>
            <a:endParaRPr lang="en-US" i="1" dirty="0"/>
          </a:p>
          <a:p>
            <a:pPr marL="0" indent="0">
              <a:buFont typeface="+mj-lt"/>
              <a:buNone/>
            </a:pPr>
            <a:r>
              <a:rPr lang="en-US" i="1" dirty="0"/>
              <a:t>[Click to Play Animation]</a:t>
            </a:r>
          </a:p>
          <a:p>
            <a:pPr marL="0" indent="0">
              <a:buFont typeface="+mj-lt"/>
              <a:buNone/>
            </a:pPr>
            <a:endParaRPr lang="en-US" i="1" dirty="0"/>
          </a:p>
          <a:p>
            <a:pPr marL="0" indent="0">
              <a:buFont typeface="+mj-lt"/>
              <a:buNone/>
            </a:pPr>
            <a:r>
              <a:rPr lang="en-US" dirty="0"/>
              <a:t>Selecting the </a:t>
            </a:r>
            <a:r>
              <a:rPr lang="en-US" b="1" dirty="0"/>
              <a:t>Schedule</a:t>
            </a:r>
            <a:r>
              <a:rPr lang="en-US" dirty="0"/>
              <a:t> option from the actions menu lets you schedule a report to run at a chosen time. You can open the actions menu by clicking on its icon or by right-clicking on a report.</a:t>
            </a:r>
          </a:p>
          <a:p>
            <a:pPr marL="0" indent="0">
              <a:buFont typeface="+mj-lt"/>
              <a:buNone/>
            </a:pPr>
            <a:endParaRPr lang="en-US" i="1" dirty="0"/>
          </a:p>
          <a:p>
            <a:pPr marL="0" indent="0">
              <a:buFont typeface="+mj-lt"/>
              <a:buNone/>
            </a:pPr>
            <a:r>
              <a:rPr lang="en-US" i="1" dirty="0"/>
              <a:t>[Click to Transition to Next Slide]</a:t>
            </a:r>
          </a:p>
        </p:txBody>
      </p:sp>
      <p:sp>
        <p:nvSpPr>
          <p:cNvPr id="4" name="Slide Number Placeholder 3"/>
          <p:cNvSpPr>
            <a:spLocks noGrp="1"/>
          </p:cNvSpPr>
          <p:nvPr>
            <p:ph type="sldNum" sz="quarter" idx="5"/>
          </p:nvPr>
        </p:nvSpPr>
        <p:spPr/>
        <p:txBody>
          <a:bodyPr/>
          <a:lstStyle/>
          <a:p>
            <a:fld id="{52C4B13B-AA80-4A5E-9A0C-2C326D2215AA}" type="slidenum">
              <a:rPr lang="en-US" smtClean="0"/>
              <a:t>18</a:t>
            </a:fld>
            <a:endParaRPr lang="en-US" dirty="0"/>
          </a:p>
        </p:txBody>
      </p:sp>
    </p:spTree>
    <p:extLst>
      <p:ext uri="{BB962C8B-B14F-4D97-AF65-F5344CB8AC3E}">
        <p14:creationId xmlns:p14="http://schemas.microsoft.com/office/powerpoint/2010/main" val="26248983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SCRIPT</a:t>
            </a:r>
            <a:endParaRPr lang="en-US" b="1" dirty="0"/>
          </a:p>
          <a:p>
            <a:r>
              <a:rPr lang="en-US" dirty="0"/>
              <a:t>Viewing a report.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[Click to Transition to Next Slide]</a:t>
            </a:r>
          </a:p>
        </p:txBody>
      </p:sp>
      <p:sp>
        <p:nvSpPr>
          <p:cNvPr id="4" name="Slide Number Placeholder 3"/>
          <p:cNvSpPr>
            <a:spLocks noGrp="1"/>
          </p:cNvSpPr>
          <p:nvPr>
            <p:ph type="sldNum" sz="quarter" idx="5"/>
          </p:nvPr>
        </p:nvSpPr>
        <p:spPr/>
        <p:txBody>
          <a:bodyPr/>
          <a:lstStyle/>
          <a:p>
            <a:fld id="{52C4B13B-AA80-4A5E-9A0C-2C326D2215AA}" type="slidenum">
              <a:rPr lang="en-US" smtClean="0"/>
              <a:t>19</a:t>
            </a:fld>
            <a:endParaRPr lang="en-US" dirty="0"/>
          </a:p>
        </p:txBody>
      </p:sp>
    </p:spTree>
    <p:extLst>
      <p:ext uri="{BB962C8B-B14F-4D97-AF65-F5344CB8AC3E}">
        <p14:creationId xmlns:p14="http://schemas.microsoft.com/office/powerpoint/2010/main" val="622813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slide is included for PowerPoint viewers only: do not include it in recordings!</a:t>
            </a:r>
          </a:p>
        </p:txBody>
      </p:sp>
      <p:sp>
        <p:nvSpPr>
          <p:cNvPr id="4" name="Slide Number Placeholder 3"/>
          <p:cNvSpPr>
            <a:spLocks noGrp="1"/>
          </p:cNvSpPr>
          <p:nvPr>
            <p:ph type="sldNum" sz="quarter" idx="5"/>
          </p:nvPr>
        </p:nvSpPr>
        <p:spPr/>
        <p:txBody>
          <a:bodyPr/>
          <a:lstStyle/>
          <a:p>
            <a:fld id="{52C4B13B-AA80-4A5E-9A0C-2C326D2215AA}" type="slidenum">
              <a:rPr lang="en-US" smtClean="0"/>
              <a:t>2</a:t>
            </a:fld>
            <a:endParaRPr lang="en-US" dirty="0"/>
          </a:p>
        </p:txBody>
      </p:sp>
    </p:spTree>
    <p:extLst>
      <p:ext uri="{BB962C8B-B14F-4D97-AF65-F5344CB8AC3E}">
        <p14:creationId xmlns:p14="http://schemas.microsoft.com/office/powerpoint/2010/main" val="9077729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SCRIPT</a:t>
            </a:r>
          </a:p>
          <a:p>
            <a:r>
              <a:rPr lang="en-US" dirty="0"/>
              <a:t>If you have opened a report in View mode, the first thing that you will see is the </a:t>
            </a:r>
            <a:r>
              <a:rPr lang="en-US" b="1" dirty="0"/>
              <a:t>Refresh Document</a:t>
            </a:r>
            <a:r>
              <a:rPr lang="en-US" b="0" dirty="0"/>
              <a:t> popup.</a:t>
            </a:r>
          </a:p>
          <a:p>
            <a:endParaRPr lang="en-US" i="1" dirty="0"/>
          </a:p>
          <a:p>
            <a:r>
              <a:rPr lang="en-US" i="1" dirty="0"/>
              <a:t>[Click to Play Animation]</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t>The </a:t>
            </a:r>
            <a:r>
              <a:rPr lang="en-US" b="1" dirty="0"/>
              <a:t>Prompts </a:t>
            </a:r>
            <a:r>
              <a:rPr lang="en-US" dirty="0"/>
              <a:t>popup will appear once the document has finished loading. The selections you make here will determine what data gets pulled into your report.</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i="1" dirty="0"/>
              <a:t>[Click to Play Animation]</a:t>
            </a:r>
            <a:br>
              <a:rPr lang="en-US" b="0" dirty="0"/>
            </a:br>
            <a:endParaRPr lang="en-US" b="0"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0" dirty="0"/>
              <a:t>When the desired prompt selections have been made, click on the </a:t>
            </a:r>
            <a:r>
              <a:rPr lang="en-US" b="1" dirty="0"/>
              <a:t>Run</a:t>
            </a:r>
            <a:r>
              <a:rPr lang="en-US" b="0" dirty="0"/>
              <a:t> button.</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i="1" dirty="0"/>
              <a:t>[Click to Play Animation]</a:t>
            </a:r>
            <a:endParaRPr lang="en-US" b="0" i="1" dirty="0"/>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b="0" dirty="0"/>
          </a:p>
          <a:p>
            <a:pPr marL="0" indent="0">
              <a:buFont typeface="+mj-lt"/>
              <a:buNone/>
            </a:pPr>
            <a:r>
              <a:rPr lang="en-US" b="0" dirty="0"/>
              <a:t>The refresh popup will appear again, tracking the progress of the report as it loads data.</a:t>
            </a:r>
          </a:p>
          <a:p>
            <a:pPr marL="0" indent="0">
              <a:buFont typeface="+mj-lt"/>
              <a:buNone/>
            </a:pPr>
            <a:endParaRPr lang="en-US" b="0"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i="1" dirty="0"/>
              <a:t>[Click to Play Animation]</a:t>
            </a:r>
            <a:endParaRPr lang="en-US" b="0" dirty="0"/>
          </a:p>
          <a:p>
            <a:pPr marL="0" indent="0">
              <a:buFont typeface="+mj-lt"/>
              <a:buNone/>
            </a:pPr>
            <a:endParaRPr lang="en-US" b="0" dirty="0"/>
          </a:p>
          <a:p>
            <a:pPr marL="0" indent="0">
              <a:buFont typeface="+mj-lt"/>
              <a:buNone/>
            </a:pPr>
            <a:r>
              <a:rPr lang="en-US" b="0" dirty="0"/>
              <a:t>When the report has finished loading, it will be displayed on the screen.</a:t>
            </a:r>
          </a:p>
          <a:p>
            <a:pPr marL="0" indent="0">
              <a:buFont typeface="+mj-lt"/>
              <a:buNone/>
            </a:pPr>
            <a:endParaRPr lang="en-US" b="0" dirty="0"/>
          </a:p>
          <a:p>
            <a:pPr marL="0" indent="0">
              <a:buFont typeface="+mj-lt"/>
              <a:buNone/>
            </a:pPr>
            <a:r>
              <a:rPr lang="en-US" i="1" dirty="0"/>
              <a:t>[Click to Play Animation]</a:t>
            </a:r>
            <a:br>
              <a:rPr lang="en-US" b="0" dirty="0"/>
            </a:br>
            <a:endParaRPr lang="en-US" b="0" dirty="0"/>
          </a:p>
          <a:p>
            <a:r>
              <a:rPr lang="en-US" dirty="0"/>
              <a:t>Moving your mouse over the report will cause a </a:t>
            </a:r>
            <a:r>
              <a:rPr lang="en-US" b="1" dirty="0"/>
              <a:t>Navigation Menu</a:t>
            </a:r>
            <a:r>
              <a:rPr lang="en-US" b="0" dirty="0"/>
              <a:t> to appear.</a:t>
            </a:r>
            <a:endParaRPr lang="en-US" i="1" dirty="0"/>
          </a:p>
          <a:p>
            <a:pPr marL="0" indent="0">
              <a:buFont typeface="+mj-lt"/>
              <a:buNone/>
            </a:pPr>
            <a:endParaRPr lang="en-US" i="1" dirty="0"/>
          </a:p>
          <a:p>
            <a:pPr marL="0" indent="0">
              <a:buFont typeface="+mj-lt"/>
              <a:buNone/>
            </a:pPr>
            <a:r>
              <a:rPr lang="en-US" i="1" dirty="0"/>
              <a:t>[Click to Play Animation]</a:t>
            </a:r>
          </a:p>
          <a:p>
            <a:pPr marL="0" indent="0">
              <a:buFont typeface="+mj-lt"/>
              <a:buNone/>
            </a:pPr>
            <a:endParaRPr lang="en-US" i="1" dirty="0"/>
          </a:p>
          <a:p>
            <a:pPr marL="0" indent="0">
              <a:buFont typeface="+mj-lt"/>
              <a:buNone/>
            </a:pPr>
            <a:r>
              <a:rPr lang="en-US" dirty="0"/>
              <a:t>The left side of the menu is used to switch between pages of data.</a:t>
            </a:r>
          </a:p>
          <a:p>
            <a:pPr marL="0" indent="0">
              <a:buFont typeface="+mj-lt"/>
              <a:buNone/>
            </a:pPr>
            <a:endParaRPr lang="en-US" i="1" dirty="0"/>
          </a:p>
          <a:p>
            <a:pPr marL="0" indent="0">
              <a:buFont typeface="+mj-lt"/>
              <a:buNone/>
            </a:pPr>
            <a:r>
              <a:rPr lang="en-US" i="1" dirty="0"/>
              <a:t>[Click to Play Animation]</a:t>
            </a:r>
          </a:p>
          <a:p>
            <a:pPr marL="0" indent="0">
              <a:buFont typeface="+mj-lt"/>
              <a:buNone/>
            </a:pPr>
            <a:endParaRPr lang="en-US" b="0" dirty="0"/>
          </a:p>
          <a:p>
            <a:pPr marL="0" indent="0">
              <a:buFont typeface="+mj-lt"/>
              <a:buNone/>
            </a:pPr>
            <a:r>
              <a:rPr lang="en-US" b="0" dirty="0"/>
              <a:t>The right side includes options for changing the reports’ display, like zoom and full screen mode.</a:t>
            </a:r>
          </a:p>
          <a:p>
            <a:pPr marL="0" indent="0">
              <a:buFont typeface="+mj-lt"/>
              <a:buNone/>
            </a:pPr>
            <a:endParaRPr lang="en-US" b="0"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i="1" dirty="0"/>
              <a:t>[Click to Play Animation]</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0" i="0" dirty="0"/>
              <a:t>Selecting a different report tab will display the data found in that section of the report.</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i="1" dirty="0"/>
              <a:t>[Click to Play Animation]</a:t>
            </a:r>
          </a:p>
          <a:p>
            <a:pPr marL="0" indent="0">
              <a:buFont typeface="+mj-lt"/>
              <a:buNone/>
            </a:pPr>
            <a:endParaRPr lang="en-US" b="0" dirty="0"/>
          </a:p>
          <a:p>
            <a:pPr marL="0" indent="0">
              <a:buFont typeface="+mj-lt"/>
              <a:buNone/>
            </a:pPr>
            <a:r>
              <a:rPr lang="en-US" b="0" dirty="0"/>
              <a:t>When you are ready to save a copy of the report, do not click on the </a:t>
            </a:r>
            <a:r>
              <a:rPr lang="en-US" b="1" dirty="0"/>
              <a:t>Save</a:t>
            </a:r>
            <a:r>
              <a:rPr lang="en-US" b="0" dirty="0"/>
              <a:t> icon.</a:t>
            </a:r>
          </a:p>
          <a:p>
            <a:pPr marL="0" indent="0">
              <a:buFont typeface="+mj-lt"/>
              <a:buNone/>
            </a:pPr>
            <a:endParaRPr lang="en-US" b="0" i="1" dirty="0"/>
          </a:p>
          <a:p>
            <a:pPr marL="0" indent="0">
              <a:buFont typeface="+mj-lt"/>
              <a:buNone/>
            </a:pPr>
            <a:r>
              <a:rPr lang="en-US" i="1" dirty="0"/>
              <a:t>[Click to Play Animation]</a:t>
            </a:r>
          </a:p>
          <a:p>
            <a:pPr marL="0" indent="0">
              <a:buFont typeface="+mj-lt"/>
              <a:buNone/>
            </a:pPr>
            <a:endParaRPr lang="en-US" b="0" i="1" dirty="0"/>
          </a:p>
          <a:p>
            <a:pPr marL="0" indent="0">
              <a:buFont typeface="+mj-lt"/>
              <a:buNone/>
            </a:pPr>
            <a:r>
              <a:rPr lang="en-US" b="0" dirty="0"/>
              <a:t>Instead, to print the report, click on the </a:t>
            </a:r>
            <a:r>
              <a:rPr lang="en-US" b="1" dirty="0"/>
              <a:t>Actions</a:t>
            </a:r>
            <a:r>
              <a:rPr lang="en-US" b="0" dirty="0"/>
              <a:t> icon and select </a:t>
            </a:r>
            <a:r>
              <a:rPr lang="en-US" b="1" dirty="0"/>
              <a:t>Print</a:t>
            </a:r>
            <a:r>
              <a:rPr lang="en-US" b="0" dirty="0"/>
              <a:t>.</a:t>
            </a:r>
          </a:p>
          <a:p>
            <a:pPr marL="0" indent="0">
              <a:buFont typeface="+mj-lt"/>
              <a:buNone/>
            </a:pPr>
            <a:endParaRPr lang="en-US" i="1"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i="1" dirty="0"/>
              <a:t>[Click to Play Animation]</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b="0" i="1"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0" dirty="0"/>
              <a:t>To download a report, click on the </a:t>
            </a:r>
            <a:r>
              <a:rPr lang="en-US" b="1" dirty="0"/>
              <a:t>Export</a:t>
            </a:r>
            <a:r>
              <a:rPr lang="en-US" b="0" dirty="0"/>
              <a:t> icon.</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i="1" dirty="0"/>
              <a:t>[Click to Play Animation]</a:t>
            </a:r>
          </a:p>
          <a:p>
            <a:pPr marL="0" indent="0">
              <a:buFont typeface="+mj-lt"/>
              <a:buNone/>
            </a:pPr>
            <a:endParaRPr lang="en-US" b="0" dirty="0"/>
          </a:p>
          <a:p>
            <a:pPr marL="0" indent="0">
              <a:buFont typeface="+mj-lt"/>
              <a:buNone/>
            </a:pPr>
            <a:r>
              <a:rPr lang="en-US" b="0" dirty="0"/>
              <a:t>Selecting Export will cause a new popup window to appear.</a:t>
            </a:r>
          </a:p>
          <a:p>
            <a:pPr marL="0" indent="0">
              <a:buFont typeface="+mj-lt"/>
              <a:buNone/>
            </a:pPr>
            <a:endParaRPr lang="en-US" b="0" dirty="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i="1" dirty="0"/>
              <a:t>[Click to Play Animation]</a:t>
            </a:r>
          </a:p>
          <a:p>
            <a:pPr marL="0" indent="0">
              <a:buFont typeface="+mj-lt"/>
              <a:buNone/>
            </a:pPr>
            <a:endParaRPr lang="en-US" b="0" dirty="0"/>
          </a:p>
          <a:p>
            <a:pPr marL="0" indent="0">
              <a:buFont typeface="+mj-lt"/>
              <a:buNone/>
            </a:pPr>
            <a:r>
              <a:rPr lang="en-US" b="0" dirty="0"/>
              <a:t>Choose the file type (1) and which report tabs to include (2), then click on Export</a:t>
            </a:r>
            <a:r>
              <a:rPr lang="en-US" b="1" dirty="0"/>
              <a:t> </a:t>
            </a:r>
            <a:r>
              <a:rPr lang="en-US" b="0" dirty="0"/>
              <a:t>(3). Your report will be downloaded to your computer.</a:t>
            </a:r>
          </a:p>
          <a:p>
            <a:pPr marL="0" indent="0">
              <a:buFont typeface="+mj-lt"/>
              <a:buNone/>
            </a:pPr>
            <a:endParaRPr lang="en-US" b="0" i="1" dirty="0"/>
          </a:p>
          <a:p>
            <a:pPr marL="0" indent="0">
              <a:buFont typeface="+mj-lt"/>
              <a:buNone/>
            </a:pPr>
            <a:r>
              <a:rPr lang="en-US" i="1" dirty="0"/>
              <a:t>[Click to Transition to Next Slide]</a:t>
            </a:r>
            <a:endParaRPr lang="en-US" dirty="0"/>
          </a:p>
        </p:txBody>
      </p:sp>
      <p:sp>
        <p:nvSpPr>
          <p:cNvPr id="4" name="Slide Number Placeholder 3"/>
          <p:cNvSpPr>
            <a:spLocks noGrp="1"/>
          </p:cNvSpPr>
          <p:nvPr>
            <p:ph type="sldNum" sz="quarter" idx="5"/>
          </p:nvPr>
        </p:nvSpPr>
        <p:spPr/>
        <p:txBody>
          <a:bodyPr/>
          <a:lstStyle/>
          <a:p>
            <a:fld id="{52C4B13B-AA80-4A5E-9A0C-2C326D2215AA}" type="slidenum">
              <a:rPr lang="en-US" smtClean="0"/>
              <a:t>20</a:t>
            </a:fld>
            <a:endParaRPr lang="en-US" dirty="0"/>
          </a:p>
        </p:txBody>
      </p:sp>
    </p:spTree>
    <p:extLst>
      <p:ext uri="{BB962C8B-B14F-4D97-AF65-F5344CB8AC3E}">
        <p14:creationId xmlns:p14="http://schemas.microsoft.com/office/powerpoint/2010/main" val="16563012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t>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You can have multiple reports open in View mode. To see which reports are currently open, click on the</a:t>
            </a:r>
            <a:r>
              <a:rPr lang="en-US" sz="1200" b="0" dirty="0"/>
              <a:t> </a:t>
            </a:r>
            <a:r>
              <a:rPr lang="en-US" sz="1200" b="1" dirty="0"/>
              <a:t>Document Switcher</a:t>
            </a:r>
            <a:r>
              <a:rPr lang="en-US" sz="1200" b="0" dirty="0"/>
              <a:t> at the top of the screen.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[Click to Play Animation]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Clicking on the name of a report will open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[Click to Play Animation]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To close a report, click on the close button.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[Click to Transition to Next Slide]</a:t>
            </a:r>
            <a:endParaRPr lang="en-US" dirty="0"/>
          </a:p>
        </p:txBody>
      </p:sp>
      <p:sp>
        <p:nvSpPr>
          <p:cNvPr id="4" name="Slide Number Placeholder 3"/>
          <p:cNvSpPr>
            <a:spLocks noGrp="1"/>
          </p:cNvSpPr>
          <p:nvPr>
            <p:ph type="sldNum" sz="quarter" idx="5"/>
          </p:nvPr>
        </p:nvSpPr>
        <p:spPr/>
        <p:txBody>
          <a:bodyPr/>
          <a:lstStyle/>
          <a:p>
            <a:fld id="{52C4B13B-AA80-4A5E-9A0C-2C326D2215AA}" type="slidenum">
              <a:rPr lang="en-US" smtClean="0"/>
              <a:t>21</a:t>
            </a:fld>
            <a:endParaRPr lang="en-US" dirty="0"/>
          </a:p>
        </p:txBody>
      </p:sp>
    </p:spTree>
    <p:extLst>
      <p:ext uri="{BB962C8B-B14F-4D97-AF65-F5344CB8AC3E}">
        <p14:creationId xmlns:p14="http://schemas.microsoft.com/office/powerpoint/2010/main" val="7224118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SCRIPT</a:t>
            </a:r>
          </a:p>
          <a:p>
            <a:r>
              <a:rPr lang="en-US" dirty="0"/>
              <a:t>Scheduling a report.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[Click to Transition to Next Slide]</a:t>
            </a:r>
          </a:p>
        </p:txBody>
      </p:sp>
      <p:sp>
        <p:nvSpPr>
          <p:cNvPr id="4" name="Slide Number Placeholder 3"/>
          <p:cNvSpPr>
            <a:spLocks noGrp="1"/>
          </p:cNvSpPr>
          <p:nvPr>
            <p:ph type="sldNum" sz="quarter" idx="5"/>
          </p:nvPr>
        </p:nvSpPr>
        <p:spPr/>
        <p:txBody>
          <a:bodyPr/>
          <a:lstStyle/>
          <a:p>
            <a:fld id="{52C4B13B-AA80-4A5E-9A0C-2C326D2215AA}" type="slidenum">
              <a:rPr lang="en-US" smtClean="0"/>
              <a:t>22</a:t>
            </a:fld>
            <a:endParaRPr lang="en-US" dirty="0"/>
          </a:p>
        </p:txBody>
      </p:sp>
    </p:spTree>
    <p:extLst>
      <p:ext uri="{BB962C8B-B14F-4D97-AF65-F5344CB8AC3E}">
        <p14:creationId xmlns:p14="http://schemas.microsoft.com/office/powerpoint/2010/main" val="12877290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SCRIPT</a:t>
            </a:r>
          </a:p>
          <a:p>
            <a:r>
              <a:rPr lang="en-US" dirty="0"/>
              <a:t>If you have chosen to schedule a report, you will be taken to the </a:t>
            </a:r>
            <a:r>
              <a:rPr lang="en-US" b="1" dirty="0"/>
              <a:t>Schedule</a:t>
            </a:r>
            <a:r>
              <a:rPr lang="en-US" b="0" dirty="0"/>
              <a:t> screen. On that screen, you will need to make several selections.</a:t>
            </a:r>
          </a:p>
          <a:p>
            <a:endParaRPr lang="en-US" i="1" dirty="0"/>
          </a:p>
          <a:p>
            <a:r>
              <a:rPr lang="en-US" i="1" dirty="0"/>
              <a:t>[Click to Play Animation]</a:t>
            </a:r>
          </a:p>
          <a:p>
            <a:endParaRPr lang="en-US" i="1" dirty="0"/>
          </a:p>
          <a:p>
            <a:r>
              <a:rPr lang="en-US" dirty="0"/>
              <a:t>First, decide what to call your</a:t>
            </a:r>
            <a:r>
              <a:rPr lang="en-US" b="0" dirty="0"/>
              <a:t> report. By default, the title will match the report’s name.</a:t>
            </a:r>
          </a:p>
          <a:p>
            <a:endParaRPr lang="en-US" b="0" i="1" dirty="0"/>
          </a:p>
          <a:p>
            <a:r>
              <a:rPr lang="en-US" i="1" dirty="0"/>
              <a:t>[Click to Play Animation]</a:t>
            </a:r>
          </a:p>
          <a:p>
            <a:endParaRPr lang="en-US" b="0" i="1" dirty="0"/>
          </a:p>
          <a:p>
            <a:r>
              <a:rPr lang="en-US" b="0" dirty="0"/>
              <a:t>The default </a:t>
            </a:r>
            <a:r>
              <a:rPr lang="en-US" b="1" dirty="0"/>
              <a:t>delivery destination</a:t>
            </a:r>
            <a:r>
              <a:rPr lang="en-US" b="0" dirty="0"/>
              <a:t> is your </a:t>
            </a:r>
            <a:r>
              <a:rPr lang="en-US" b="1" dirty="0"/>
              <a:t>Instances</a:t>
            </a:r>
            <a:r>
              <a:rPr lang="en-US" b="0" dirty="0"/>
              <a:t> folder. Optionally, you can choose to save a copy in your BI Inbox as well. Click on </a:t>
            </a:r>
            <a:r>
              <a:rPr lang="en-US" b="1" dirty="0"/>
              <a:t>Add</a:t>
            </a:r>
            <a:r>
              <a:rPr lang="en-US" b="0" dirty="0"/>
              <a:t> to specify a new delivery destination.</a:t>
            </a:r>
          </a:p>
          <a:p>
            <a:endParaRPr lang="en-US" b="0" i="1" dirty="0"/>
          </a:p>
          <a:p>
            <a:r>
              <a:rPr lang="en-US" i="1" dirty="0"/>
              <a:t>[Click to Play Animation]</a:t>
            </a:r>
          </a:p>
          <a:p>
            <a:endParaRPr lang="en-US" b="0" i="1" dirty="0"/>
          </a:p>
          <a:p>
            <a:r>
              <a:rPr lang="en-US" b="0" dirty="0"/>
              <a:t>In the </a:t>
            </a:r>
            <a:r>
              <a:rPr lang="en-US" b="1" dirty="0"/>
              <a:t>Select Destinations</a:t>
            </a:r>
            <a:r>
              <a:rPr lang="en-US" b="0" dirty="0"/>
              <a:t> popup window, click on the blue arrow to expand the list of available destinations. You can also search for options by typing in the </a:t>
            </a:r>
            <a:r>
              <a:rPr lang="en-US" b="1" dirty="0"/>
              <a:t>Select a destination</a:t>
            </a:r>
            <a:r>
              <a:rPr lang="en-US" b="0" dirty="0"/>
              <a:t> field.</a:t>
            </a:r>
          </a:p>
          <a:p>
            <a:endParaRPr lang="en-US" b="0" i="1" dirty="0"/>
          </a:p>
          <a:p>
            <a:r>
              <a:rPr lang="en-US" i="1" dirty="0"/>
              <a:t>[Click to Play Animation]</a:t>
            </a:r>
          </a:p>
          <a:p>
            <a:endParaRPr lang="en-US" i="1" dirty="0"/>
          </a:p>
          <a:p>
            <a:r>
              <a:rPr lang="en-US" dirty="0"/>
              <a:t>Check the box next to the destination you want to add.</a:t>
            </a:r>
            <a:endParaRPr lang="en-US" b="0" dirty="0"/>
          </a:p>
          <a:p>
            <a:endParaRPr lang="en-US" b="0" i="1" dirty="0"/>
          </a:p>
          <a:p>
            <a:r>
              <a:rPr lang="en-US" i="1" dirty="0"/>
              <a:t>[Click to Play Animation]</a:t>
            </a:r>
          </a:p>
          <a:p>
            <a:endParaRPr lang="en-US" b="0" i="0" dirty="0"/>
          </a:p>
          <a:p>
            <a:r>
              <a:rPr lang="en-US" b="0" i="0" dirty="0"/>
              <a:t>Selecting the name of a destination from the left side of the popup will display a list of configuration options.</a:t>
            </a:r>
          </a:p>
          <a:p>
            <a:endParaRPr lang="en-US" b="0" i="0" dirty="0"/>
          </a:p>
          <a:p>
            <a:r>
              <a:rPr lang="en-US" i="1" dirty="0"/>
              <a:t>[Click to Play Animation]</a:t>
            </a:r>
          </a:p>
          <a:p>
            <a:endParaRPr lang="en-US" b="0" i="1" dirty="0"/>
          </a:p>
          <a:p>
            <a:r>
              <a:rPr lang="en-US" b="0" i="0" dirty="0"/>
              <a:t>Click on </a:t>
            </a:r>
            <a:r>
              <a:rPr lang="en-US" b="1" i="0" dirty="0"/>
              <a:t>Confirm</a:t>
            </a:r>
            <a:r>
              <a:rPr lang="en-US" b="0" i="0" dirty="0"/>
              <a:t> to close the popup window.</a:t>
            </a:r>
          </a:p>
          <a:p>
            <a:endParaRPr lang="en-US" b="0" i="0" dirty="0"/>
          </a:p>
          <a:p>
            <a:r>
              <a:rPr lang="en-US" i="1" dirty="0"/>
              <a:t>[Click to Play Animation]</a:t>
            </a:r>
          </a:p>
          <a:p>
            <a:endParaRPr lang="en-US" i="1" dirty="0"/>
          </a:p>
          <a:p>
            <a:r>
              <a:rPr lang="en-US" i="0" dirty="0"/>
              <a:t>Back on the Schedule screen, scroll down to find the </a:t>
            </a:r>
            <a:r>
              <a:rPr lang="en-US" b="1" i="0" dirty="0"/>
              <a:t>Recurrence </a:t>
            </a:r>
            <a:r>
              <a:rPr lang="en-US" b="0" i="0" dirty="0"/>
              <a:t>drop-down menu. Here you can specify whether to run the report immediately by selecting </a:t>
            </a:r>
            <a:r>
              <a:rPr lang="en-US" b="1" i="0" dirty="0"/>
              <a:t>Now</a:t>
            </a:r>
            <a:r>
              <a:rPr lang="en-US" b="0" i="0" dirty="0"/>
              <a:t> or to schedule it for a future time.</a:t>
            </a:r>
          </a:p>
          <a:p>
            <a:endParaRPr lang="en-US" b="0" i="0" dirty="0"/>
          </a:p>
          <a:p>
            <a:r>
              <a:rPr lang="en-US" i="1" dirty="0"/>
              <a:t>[Click to Play Animation]</a:t>
            </a:r>
          </a:p>
          <a:p>
            <a:endParaRPr lang="en-US" b="0" i="1" dirty="0"/>
          </a:p>
          <a:p>
            <a:r>
              <a:rPr lang="en-US" b="0" i="0" dirty="0"/>
              <a:t>When the title, destinations, and recurrence fields have been completed, click on </a:t>
            </a:r>
            <a:r>
              <a:rPr lang="en-US" b="1" i="0" dirty="0"/>
              <a:t>Report Features</a:t>
            </a:r>
            <a:r>
              <a:rPr lang="en-US" b="0" i="0" dirty="0"/>
              <a:t>. You can ignore the remaining options on the </a:t>
            </a:r>
            <a:r>
              <a:rPr lang="en-US" b="1" i="0" dirty="0"/>
              <a:t>General</a:t>
            </a:r>
            <a:r>
              <a:rPr lang="en-US" b="0" i="0" dirty="0"/>
              <a:t> screen.</a:t>
            </a:r>
          </a:p>
          <a:p>
            <a:endParaRPr lang="en-US" b="0" i="0" dirty="0"/>
          </a:p>
          <a:p>
            <a:r>
              <a:rPr lang="en-US" i="1" dirty="0"/>
              <a:t>[Click to Play Animation]</a:t>
            </a:r>
          </a:p>
          <a:p>
            <a:endParaRPr lang="en-US" i="1" dirty="0"/>
          </a:p>
          <a:p>
            <a:r>
              <a:rPr lang="en-US" dirty="0"/>
              <a:t>The default file format for a scheduled report is </a:t>
            </a:r>
            <a:r>
              <a:rPr lang="en-US" b="1" dirty="0"/>
              <a:t>Web Intelligence</a:t>
            </a:r>
            <a:r>
              <a:rPr lang="en-US" b="0" dirty="0"/>
              <a:t>, so changing that is the next step. ICA recommends running reports using the </a:t>
            </a:r>
            <a:r>
              <a:rPr lang="en-US" b="1" dirty="0"/>
              <a:t>Microsoft Excel  - Reports</a:t>
            </a:r>
            <a:r>
              <a:rPr lang="en-US" b="0" dirty="0"/>
              <a:t> file format, but other options are available, including </a:t>
            </a:r>
            <a:r>
              <a:rPr lang="en-US" b="1" dirty="0"/>
              <a:t>Adobe Acrobat (PDF)</a:t>
            </a:r>
            <a:r>
              <a:rPr lang="en-US" b="0" dirty="0"/>
              <a:t>.</a:t>
            </a:r>
          </a:p>
          <a:p>
            <a:endParaRPr lang="en-US" b="0" i="1" dirty="0"/>
          </a:p>
          <a:p>
            <a:r>
              <a:rPr lang="en-US" i="1" dirty="0"/>
              <a:t>[Click to Play Animation]</a:t>
            </a:r>
          </a:p>
          <a:p>
            <a:endParaRPr lang="en-US" i="1" dirty="0"/>
          </a:p>
          <a:p>
            <a:r>
              <a:rPr lang="en-US" i="0" dirty="0"/>
              <a:t>Click on </a:t>
            </a:r>
            <a:r>
              <a:rPr lang="en-US" b="1" i="0" dirty="0"/>
              <a:t>Edit Prompt Values</a:t>
            </a:r>
            <a:r>
              <a:rPr lang="en-US" b="0" i="0" dirty="0"/>
              <a:t> after selecting your preferred file format. There will be a delay while the </a:t>
            </a:r>
            <a:r>
              <a:rPr lang="en-US" b="1" i="0" dirty="0"/>
              <a:t>Prompts</a:t>
            </a:r>
            <a:r>
              <a:rPr lang="en-US" b="0" i="0" dirty="0"/>
              <a:t> popup window loads; depending on the report, the delay may be longer or shorter.</a:t>
            </a:r>
          </a:p>
          <a:p>
            <a:endParaRPr lang="en-US" b="0" i="0" dirty="0"/>
          </a:p>
          <a:p>
            <a:r>
              <a:rPr lang="en-US" i="1" dirty="0"/>
              <a:t>[Click to Play Animation]</a:t>
            </a:r>
          </a:p>
          <a:p>
            <a:endParaRPr lang="en-US" i="1" dirty="0"/>
          </a:p>
          <a:p>
            <a:r>
              <a:rPr lang="en-US" i="0" dirty="0"/>
              <a:t>The prompt values you select determine what data gets pulled into a report. Click on a prompt to specify what values you would like included.</a:t>
            </a:r>
          </a:p>
          <a:p>
            <a:endParaRPr lang="en-US" i="0" dirty="0"/>
          </a:p>
          <a:p>
            <a:r>
              <a:rPr lang="en-US" i="1" dirty="0"/>
              <a:t>[Click to Play Animation]</a:t>
            </a:r>
          </a:p>
          <a:p>
            <a:endParaRPr lang="en-US" i="1" dirty="0"/>
          </a:p>
          <a:p>
            <a:r>
              <a:rPr lang="en-US" i="0" dirty="0"/>
              <a:t>When you have completed all necessary prompts, click on </a:t>
            </a:r>
            <a:r>
              <a:rPr lang="en-US" b="1" i="0" dirty="0"/>
              <a:t>Apply</a:t>
            </a:r>
            <a:r>
              <a:rPr lang="en-US" b="0" i="0" dirty="0"/>
              <a:t>. You can also click on </a:t>
            </a:r>
            <a:r>
              <a:rPr lang="en-US" b="1" i="0" dirty="0"/>
              <a:t>Cancel </a:t>
            </a:r>
            <a:r>
              <a:rPr lang="en-US" b="0" i="0" dirty="0"/>
              <a:t>if you wish to clear the prompt selections you made and return to the Schedule screen.</a:t>
            </a:r>
          </a:p>
          <a:p>
            <a:endParaRPr lang="en-US" b="0" i="0" dirty="0"/>
          </a:p>
          <a:p>
            <a:r>
              <a:rPr lang="en-US" i="1" dirty="0"/>
              <a:t>[Click to Play Animation]</a:t>
            </a:r>
          </a:p>
          <a:p>
            <a:endParaRPr lang="en-US" b="0" i="1" dirty="0"/>
          </a:p>
          <a:p>
            <a:r>
              <a:rPr lang="en-US" b="0" i="0" dirty="0"/>
              <a:t>The final step is to click on the </a:t>
            </a:r>
            <a:r>
              <a:rPr lang="en-US" b="1" i="0" dirty="0"/>
              <a:t>Schedule</a:t>
            </a:r>
            <a:r>
              <a:rPr lang="en-US" b="0" i="0" dirty="0"/>
              <a:t> button. You can ignore the </a:t>
            </a:r>
            <a:r>
              <a:rPr lang="en-US" b="1" i="0" dirty="0"/>
              <a:t>Delivery Rules</a:t>
            </a:r>
            <a:r>
              <a:rPr lang="en-US" b="0" i="0" dirty="0"/>
              <a:t> settings.</a:t>
            </a:r>
          </a:p>
          <a:p>
            <a:endParaRPr lang="en-US" b="0" i="0" dirty="0"/>
          </a:p>
          <a:p>
            <a:r>
              <a:rPr lang="en-US" i="1" dirty="0"/>
              <a:t>[Click to Transition to Next Slide]</a:t>
            </a:r>
            <a:endParaRPr lang="en-US" dirty="0"/>
          </a:p>
        </p:txBody>
      </p:sp>
      <p:sp>
        <p:nvSpPr>
          <p:cNvPr id="4" name="Slide Number Placeholder 3"/>
          <p:cNvSpPr>
            <a:spLocks noGrp="1"/>
          </p:cNvSpPr>
          <p:nvPr>
            <p:ph type="sldNum" sz="quarter" idx="5"/>
          </p:nvPr>
        </p:nvSpPr>
        <p:spPr/>
        <p:txBody>
          <a:bodyPr/>
          <a:lstStyle/>
          <a:p>
            <a:fld id="{52C4B13B-AA80-4A5E-9A0C-2C326D2215AA}" type="slidenum">
              <a:rPr lang="en-US" smtClean="0"/>
              <a:t>23</a:t>
            </a:fld>
            <a:endParaRPr lang="en-US" dirty="0"/>
          </a:p>
        </p:txBody>
      </p:sp>
    </p:spTree>
    <p:extLst>
      <p:ext uri="{BB962C8B-B14F-4D97-AF65-F5344CB8AC3E}">
        <p14:creationId xmlns:p14="http://schemas.microsoft.com/office/powerpoint/2010/main" val="4685532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SCRIPT</a:t>
            </a:r>
          </a:p>
          <a:p>
            <a:r>
              <a:rPr lang="en-US" dirty="0"/>
              <a:t>After scheduling a report, you will be taken to a new screen that shows the report’s status. Previously scheduled copies of the same report may be displayed there as well.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[Click to Play Animation]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the report’s status changes, it will automatically be updated.</a:t>
            </a: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[Click to Play Animation]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You can also check for updates manually by clicking on the refresh button.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[Click to Play Animation]</a:t>
            </a: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a report’s status has changed to </a:t>
            </a:r>
            <a:r>
              <a:rPr lang="en-US" b="1" dirty="0"/>
              <a:t>Success</a:t>
            </a:r>
            <a:r>
              <a:rPr lang="en-US" dirty="0"/>
              <a:t>, it can be downloaded by clicking on the name of the report (A) or selecting </a:t>
            </a:r>
            <a:r>
              <a:rPr lang="en-US" b="1" dirty="0"/>
              <a:t>View</a:t>
            </a:r>
            <a:r>
              <a:rPr lang="en-US" dirty="0"/>
              <a:t> from the actions menu (B).</a:t>
            </a: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[Click to Play Animation]</a:t>
            </a:r>
            <a:endParaRPr lang="en-US" b="1"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PLEASE NOTE: </a:t>
            </a:r>
            <a:r>
              <a:rPr lang="en-US" b="0" dirty="0"/>
              <a:t>Instead of being downloaded, </a:t>
            </a:r>
            <a:r>
              <a:rPr lang="en-US" dirty="0"/>
              <a:t>PDF files will open in a new web browser tab (C) or PDF reader application. To keep copies of those files, you will need to save them (D).</a:t>
            </a:r>
            <a:endParaRPr lang="en-US" b="1"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[Click to Transition to Next Slide]</a:t>
            </a:r>
          </a:p>
          <a:p>
            <a:endParaRPr lang="en-US" dirty="0"/>
          </a:p>
        </p:txBody>
      </p:sp>
      <p:sp>
        <p:nvSpPr>
          <p:cNvPr id="4" name="Slide Number Placeholder 3"/>
          <p:cNvSpPr>
            <a:spLocks noGrp="1"/>
          </p:cNvSpPr>
          <p:nvPr>
            <p:ph type="sldNum" sz="quarter" idx="5"/>
          </p:nvPr>
        </p:nvSpPr>
        <p:spPr/>
        <p:txBody>
          <a:bodyPr/>
          <a:lstStyle/>
          <a:p>
            <a:fld id="{52C4B13B-AA80-4A5E-9A0C-2C326D2215AA}" type="slidenum">
              <a:rPr lang="en-US" smtClean="0"/>
              <a:t>24</a:t>
            </a:fld>
            <a:endParaRPr lang="en-US" dirty="0"/>
          </a:p>
        </p:txBody>
      </p:sp>
    </p:spTree>
    <p:extLst>
      <p:ext uri="{BB962C8B-B14F-4D97-AF65-F5344CB8AC3E}">
        <p14:creationId xmlns:p14="http://schemas.microsoft.com/office/powerpoint/2010/main" val="9791965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SCRIPT</a:t>
            </a:r>
          </a:p>
          <a:p>
            <a:r>
              <a:rPr lang="en-US" dirty="0"/>
              <a:t>Prompts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[Click to Transition to Next Slide]</a:t>
            </a:r>
          </a:p>
        </p:txBody>
      </p:sp>
      <p:sp>
        <p:nvSpPr>
          <p:cNvPr id="4" name="Slide Number Placeholder 3"/>
          <p:cNvSpPr>
            <a:spLocks noGrp="1"/>
          </p:cNvSpPr>
          <p:nvPr>
            <p:ph type="sldNum" sz="quarter" idx="5"/>
          </p:nvPr>
        </p:nvSpPr>
        <p:spPr/>
        <p:txBody>
          <a:bodyPr/>
          <a:lstStyle/>
          <a:p>
            <a:fld id="{52C4B13B-AA80-4A5E-9A0C-2C326D2215AA}" type="slidenum">
              <a:rPr lang="en-US" smtClean="0"/>
              <a:t>25</a:t>
            </a:fld>
            <a:endParaRPr lang="en-US" dirty="0"/>
          </a:p>
        </p:txBody>
      </p:sp>
    </p:spTree>
    <p:extLst>
      <p:ext uri="{BB962C8B-B14F-4D97-AF65-F5344CB8AC3E}">
        <p14:creationId xmlns:p14="http://schemas.microsoft.com/office/powerpoint/2010/main" val="35600131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SCRIPT</a:t>
            </a:r>
          </a:p>
          <a:p>
            <a:r>
              <a:rPr lang="en-US" dirty="0"/>
              <a:t>The prompt values that you select when running a report will determine what data gets pulled into it.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[Click to Play Animation]</a:t>
            </a:r>
            <a:endParaRPr lang="en-US" dirty="0"/>
          </a:p>
          <a:p>
            <a:endParaRPr lang="en-US" dirty="0"/>
          </a:p>
          <a:p>
            <a:r>
              <a:rPr lang="en-US" dirty="0"/>
              <a:t>Often, a report will be run using only these prompts: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[Click to Play Animation]</a:t>
            </a:r>
            <a:endParaRPr lang="en-US" dirty="0"/>
          </a:p>
          <a:p>
            <a:endParaRPr lang="en-US" dirty="0"/>
          </a:p>
          <a:p>
            <a:pPr marL="0" marR="0" lvl="0" indent="0" algn="l" defTabSz="914400" rtl="0" eaLnBrk="1" fontAlgn="auto" latinLnBrk="0" hangingPunct="1">
              <a:lnSpc>
                <a:spcPct val="100000"/>
              </a:lnSpc>
              <a:spcBef>
                <a:spcPts val="0"/>
              </a:spcBef>
              <a:spcAft>
                <a:spcPts val="0"/>
              </a:spcAft>
              <a:buClr>
                <a:schemeClr val="bg1"/>
              </a:buClr>
              <a:buSzTx/>
              <a:buFont typeface="Arial" panose="020B0604020202020204" pitchFamily="34" charset="0"/>
              <a:buNone/>
              <a:tabLst/>
              <a:defRPr/>
            </a:pPr>
            <a:r>
              <a:rPr lang="en-US" b="1" dirty="0"/>
              <a:t>Provider(s)</a:t>
            </a:r>
            <a:r>
              <a:rPr lang="en-US" dirty="0"/>
              <a:t>: Select one or more project providers.</a:t>
            </a:r>
          </a:p>
          <a:p>
            <a:pPr marL="0" marR="0" lvl="0" indent="0" algn="l" defTabSz="914400" rtl="0" eaLnBrk="1" fontAlgn="auto" latinLnBrk="0" hangingPunct="1">
              <a:lnSpc>
                <a:spcPct val="100000"/>
              </a:lnSpc>
              <a:spcBef>
                <a:spcPts val="0"/>
              </a:spcBef>
              <a:spcAft>
                <a:spcPts val="0"/>
              </a:spcAft>
              <a:buClr>
                <a:schemeClr val="bg1"/>
              </a:buClr>
              <a:buSzTx/>
              <a:buFont typeface="Arial" panose="020B0604020202020204" pitchFamily="34" charset="0"/>
              <a:buNone/>
              <a:tabLst/>
              <a:defRPr/>
            </a:pPr>
            <a:endParaRPr lang="en-US" i="1" dirty="0"/>
          </a:p>
          <a:p>
            <a:pPr marL="0" marR="0" lvl="0" indent="0" algn="l" defTabSz="914400" rtl="0" eaLnBrk="1" fontAlgn="auto" latinLnBrk="0" hangingPunct="1">
              <a:lnSpc>
                <a:spcPct val="100000"/>
              </a:lnSpc>
              <a:spcBef>
                <a:spcPts val="0"/>
              </a:spcBef>
              <a:spcAft>
                <a:spcPts val="0"/>
              </a:spcAft>
              <a:buClr>
                <a:schemeClr val="bg1"/>
              </a:buClr>
              <a:buSzTx/>
              <a:buFont typeface="Arial" panose="020B0604020202020204" pitchFamily="34" charset="0"/>
              <a:buNone/>
              <a:tabLst/>
              <a:defRPr/>
            </a:pPr>
            <a:r>
              <a:rPr lang="en-US" i="1" dirty="0"/>
              <a:t>[Click to Play Animation]</a:t>
            </a:r>
          </a:p>
          <a:p>
            <a:pPr marL="0" marR="0" lvl="0" indent="0" algn="l" defTabSz="914400" rtl="0" eaLnBrk="1" fontAlgn="auto" latinLnBrk="0" hangingPunct="1">
              <a:lnSpc>
                <a:spcPct val="100000"/>
              </a:lnSpc>
              <a:spcBef>
                <a:spcPts val="0"/>
              </a:spcBef>
              <a:spcAft>
                <a:spcPts val="0"/>
              </a:spcAft>
              <a:buClr>
                <a:schemeClr val="bg1"/>
              </a:buClr>
              <a:buSzTx/>
              <a:buFont typeface="Arial" panose="020B0604020202020204" pitchFamily="34" charset="0"/>
              <a:buNone/>
              <a:tabLst/>
              <a:defRPr/>
            </a:pPr>
            <a:endParaRPr lang="en-US" b="1" i="1" dirty="0"/>
          </a:p>
          <a:p>
            <a:pPr marL="0" marR="0" lvl="0" indent="0" algn="l" defTabSz="914400" rtl="0" eaLnBrk="1" fontAlgn="auto" latinLnBrk="0" hangingPunct="1">
              <a:lnSpc>
                <a:spcPct val="100000"/>
              </a:lnSpc>
              <a:spcBef>
                <a:spcPts val="0"/>
              </a:spcBef>
              <a:spcAft>
                <a:spcPts val="0"/>
              </a:spcAft>
              <a:buClr>
                <a:schemeClr val="bg1"/>
              </a:buClr>
              <a:buSzTx/>
              <a:buFont typeface="Arial" panose="020B0604020202020204" pitchFamily="34" charset="0"/>
              <a:buNone/>
              <a:tabLst/>
              <a:defRPr/>
            </a:pPr>
            <a:r>
              <a:rPr lang="en-US" b="1" dirty="0"/>
              <a:t>Start Date</a:t>
            </a:r>
            <a:r>
              <a:rPr lang="en-US" dirty="0"/>
              <a:t>: Select the first date of the reporting period.</a:t>
            </a:r>
          </a:p>
          <a:p>
            <a:pPr marL="0" marR="0" lvl="0" indent="0" algn="l" defTabSz="914400" rtl="0" eaLnBrk="1" fontAlgn="auto" latinLnBrk="0" hangingPunct="1">
              <a:lnSpc>
                <a:spcPct val="100000"/>
              </a:lnSpc>
              <a:spcBef>
                <a:spcPts val="0"/>
              </a:spcBef>
              <a:spcAft>
                <a:spcPts val="0"/>
              </a:spcAft>
              <a:buClr>
                <a:schemeClr val="bg1"/>
              </a:buClr>
              <a:buSzTx/>
              <a:buFont typeface="Arial" panose="020B0604020202020204" pitchFamily="34" charset="0"/>
              <a:buNone/>
              <a:tabLst/>
              <a:defRPr/>
            </a:pPr>
            <a:endParaRPr lang="en-US" i="1" dirty="0"/>
          </a:p>
          <a:p>
            <a:pPr marL="0" marR="0" lvl="0" indent="0" algn="l" defTabSz="914400" rtl="0" eaLnBrk="1" fontAlgn="auto" latinLnBrk="0" hangingPunct="1">
              <a:lnSpc>
                <a:spcPct val="100000"/>
              </a:lnSpc>
              <a:spcBef>
                <a:spcPts val="0"/>
              </a:spcBef>
              <a:spcAft>
                <a:spcPts val="0"/>
              </a:spcAft>
              <a:buClr>
                <a:schemeClr val="bg1"/>
              </a:buClr>
              <a:buSzTx/>
              <a:buFont typeface="Arial" panose="020B0604020202020204" pitchFamily="34" charset="0"/>
              <a:buNone/>
              <a:tabLst/>
              <a:defRPr/>
            </a:pPr>
            <a:r>
              <a:rPr lang="en-US" i="1" dirty="0"/>
              <a:t>[Click to Play Animation]</a:t>
            </a:r>
          </a:p>
          <a:p>
            <a:pPr marL="0" marR="0" lvl="0" indent="0" algn="l" defTabSz="914400" rtl="0" eaLnBrk="1" fontAlgn="auto" latinLnBrk="0" hangingPunct="1">
              <a:lnSpc>
                <a:spcPct val="100000"/>
              </a:lnSpc>
              <a:spcBef>
                <a:spcPts val="0"/>
              </a:spcBef>
              <a:spcAft>
                <a:spcPts val="0"/>
              </a:spcAft>
              <a:buClr>
                <a:schemeClr val="bg1"/>
              </a:buClr>
              <a:buSzTx/>
              <a:buFont typeface="Arial" panose="020B0604020202020204" pitchFamily="34" charset="0"/>
              <a:buNone/>
              <a:tabLst/>
              <a:defRPr/>
            </a:pPr>
            <a:endParaRPr lang="en-US" b="1" i="1" dirty="0"/>
          </a:p>
          <a:p>
            <a:pPr marL="0" marR="0" lvl="0" indent="0" algn="l" defTabSz="914400" rtl="0" eaLnBrk="1" fontAlgn="auto" latinLnBrk="0" hangingPunct="1">
              <a:lnSpc>
                <a:spcPct val="100000"/>
              </a:lnSpc>
              <a:spcBef>
                <a:spcPts val="0"/>
              </a:spcBef>
              <a:spcAft>
                <a:spcPts val="0"/>
              </a:spcAft>
              <a:buClr>
                <a:schemeClr val="bg1"/>
              </a:buClr>
              <a:buSzTx/>
              <a:buFont typeface="Arial" panose="020B0604020202020204" pitchFamily="34" charset="0"/>
              <a:buNone/>
              <a:tabLst/>
              <a:defRPr/>
            </a:pPr>
            <a:r>
              <a:rPr lang="en-US" b="1" dirty="0"/>
              <a:t>End Date (PLUS 1 Day)</a:t>
            </a:r>
            <a:r>
              <a:rPr lang="en-US" dirty="0"/>
              <a:t>: Select the last date of the reporting period, plus one day.</a:t>
            </a:r>
          </a:p>
          <a:p>
            <a:pPr marL="0" marR="0" lvl="0" indent="0" algn="l" defTabSz="914400" rtl="0" eaLnBrk="1" fontAlgn="auto" latinLnBrk="0" hangingPunct="1">
              <a:lnSpc>
                <a:spcPct val="100000"/>
              </a:lnSpc>
              <a:spcBef>
                <a:spcPts val="0"/>
              </a:spcBef>
              <a:spcAft>
                <a:spcPts val="0"/>
              </a:spcAft>
              <a:buClr>
                <a:schemeClr val="bg1"/>
              </a:buClr>
              <a:buSzTx/>
              <a:buFont typeface="Arial" panose="020B0604020202020204" pitchFamily="34" charset="0"/>
              <a:buNone/>
              <a:tabLst/>
              <a:defRPr/>
            </a:pPr>
            <a:endParaRPr lang="en-US" i="1" dirty="0"/>
          </a:p>
          <a:p>
            <a:pPr marL="0" marR="0" lvl="0" indent="0" algn="l" defTabSz="914400" rtl="0" eaLnBrk="1" fontAlgn="auto" latinLnBrk="0" hangingPunct="1">
              <a:lnSpc>
                <a:spcPct val="100000"/>
              </a:lnSpc>
              <a:spcBef>
                <a:spcPts val="0"/>
              </a:spcBef>
              <a:spcAft>
                <a:spcPts val="0"/>
              </a:spcAft>
              <a:buClr>
                <a:schemeClr val="bg1"/>
              </a:buClr>
              <a:buSzTx/>
              <a:buFont typeface="Arial" panose="020B0604020202020204" pitchFamily="34" charset="0"/>
              <a:buNone/>
              <a:tabLst/>
              <a:defRPr/>
            </a:pPr>
            <a:r>
              <a:rPr lang="en-US" i="1" dirty="0"/>
              <a:t>[Click to Play Animation]</a:t>
            </a:r>
          </a:p>
          <a:p>
            <a:pPr marL="0" marR="0" lvl="0" indent="0" algn="l" defTabSz="914400" rtl="0" eaLnBrk="1" fontAlgn="auto" latinLnBrk="0" hangingPunct="1">
              <a:lnSpc>
                <a:spcPct val="100000"/>
              </a:lnSpc>
              <a:spcBef>
                <a:spcPts val="0"/>
              </a:spcBef>
              <a:spcAft>
                <a:spcPts val="0"/>
              </a:spcAft>
              <a:buClr>
                <a:schemeClr val="bg1"/>
              </a:buClr>
              <a:buSzTx/>
              <a:buFont typeface="Arial" panose="020B0604020202020204" pitchFamily="34" charset="0"/>
              <a:buNone/>
              <a:tabLst/>
              <a:defRPr/>
            </a:pPr>
            <a:endParaRPr lang="en-US" b="1" i="1" dirty="0"/>
          </a:p>
          <a:p>
            <a:pPr marL="0" marR="0" lvl="0" indent="0" algn="l" defTabSz="914400" rtl="0" eaLnBrk="1" fontAlgn="auto" latinLnBrk="0" hangingPunct="1">
              <a:lnSpc>
                <a:spcPct val="100000"/>
              </a:lnSpc>
              <a:spcBef>
                <a:spcPts val="0"/>
              </a:spcBef>
              <a:spcAft>
                <a:spcPts val="0"/>
              </a:spcAft>
              <a:buClr>
                <a:schemeClr val="bg1"/>
              </a:buClr>
              <a:buSzTx/>
              <a:buFont typeface="Arial" panose="020B0604020202020204" pitchFamily="34" charset="0"/>
              <a:buNone/>
              <a:tabLst/>
              <a:defRPr/>
            </a:pPr>
            <a:r>
              <a:rPr lang="en-US" b="1" dirty="0"/>
              <a:t>Effective Date</a:t>
            </a:r>
            <a:r>
              <a:rPr lang="en-US" dirty="0"/>
              <a:t>: Select the same date used for the End Date prompt.</a:t>
            </a:r>
          </a:p>
          <a:p>
            <a:pPr marL="0" marR="0" lvl="0" indent="0" algn="l" defTabSz="914400" rtl="0" eaLnBrk="1" fontAlgn="auto" latinLnBrk="0" hangingPunct="1">
              <a:lnSpc>
                <a:spcPct val="100000"/>
              </a:lnSpc>
              <a:spcBef>
                <a:spcPts val="0"/>
              </a:spcBef>
              <a:spcAft>
                <a:spcPts val="0"/>
              </a:spcAft>
              <a:buClr>
                <a:schemeClr val="bg1"/>
              </a:buClr>
              <a:buSzTx/>
              <a:buFont typeface="Arial" panose="020B0604020202020204" pitchFamily="34" charset="0"/>
              <a:buNone/>
              <a:tabLst/>
              <a:defRPr/>
            </a:pPr>
            <a:endParaRPr lang="en-US" i="1" dirty="0"/>
          </a:p>
          <a:p>
            <a:pPr marL="0" marR="0" lvl="0" indent="0" algn="l" defTabSz="914400" rtl="0" eaLnBrk="1" fontAlgn="auto" latinLnBrk="0" hangingPunct="1">
              <a:lnSpc>
                <a:spcPct val="100000"/>
              </a:lnSpc>
              <a:spcBef>
                <a:spcPts val="0"/>
              </a:spcBef>
              <a:spcAft>
                <a:spcPts val="0"/>
              </a:spcAft>
              <a:buClr>
                <a:schemeClr val="bg1"/>
              </a:buClr>
              <a:buSzTx/>
              <a:buFont typeface="Arial" panose="020B0604020202020204" pitchFamily="34" charset="0"/>
              <a:buNone/>
              <a:tabLst/>
              <a:defRPr/>
            </a:pPr>
            <a:r>
              <a:rPr lang="en-US" i="1" dirty="0"/>
              <a:t>[Click to Play Animation]</a:t>
            </a:r>
          </a:p>
          <a:p>
            <a:pPr marL="0" marR="0" lvl="0" indent="0" algn="l" defTabSz="914400" rtl="0" eaLnBrk="1" fontAlgn="auto" latinLnBrk="0" hangingPunct="1">
              <a:lnSpc>
                <a:spcPct val="100000"/>
              </a:lnSpc>
              <a:spcBef>
                <a:spcPts val="0"/>
              </a:spcBef>
              <a:spcAft>
                <a:spcPts val="0"/>
              </a:spcAft>
              <a:buClr>
                <a:schemeClr val="bg1"/>
              </a:buClr>
              <a:buSzTx/>
              <a:buFont typeface="Arial" panose="020B0604020202020204" pitchFamily="34" charset="0"/>
              <a:buNone/>
              <a:tabLst/>
              <a:defRPr/>
            </a:pPr>
            <a:endParaRPr lang="en-US" i="1" dirty="0"/>
          </a:p>
          <a:p>
            <a:pPr marL="0" marR="0" lvl="0" indent="0" algn="l" defTabSz="914400" rtl="0" eaLnBrk="1" fontAlgn="auto" latinLnBrk="0" hangingPunct="1">
              <a:lnSpc>
                <a:spcPct val="100000"/>
              </a:lnSpc>
              <a:spcBef>
                <a:spcPts val="0"/>
              </a:spcBef>
              <a:spcAft>
                <a:spcPts val="0"/>
              </a:spcAft>
              <a:buClr>
                <a:schemeClr val="bg1"/>
              </a:buClr>
              <a:buSzTx/>
              <a:buFont typeface="Arial" panose="020B0604020202020204" pitchFamily="34" charset="0"/>
              <a:buNone/>
              <a:tabLst/>
              <a:defRPr/>
            </a:pPr>
            <a:r>
              <a:rPr lang="en-US" dirty="0"/>
              <a:t>Depending on the report, there may be additional prompts to complete.</a:t>
            </a:r>
          </a:p>
          <a:p>
            <a:pPr marL="0" marR="0" lvl="0" indent="0" algn="l" defTabSz="914400" rtl="0" eaLnBrk="1" fontAlgn="auto" latinLnBrk="0" hangingPunct="1">
              <a:lnSpc>
                <a:spcPct val="100000"/>
              </a:lnSpc>
              <a:spcBef>
                <a:spcPts val="0"/>
              </a:spcBef>
              <a:spcAft>
                <a:spcPts val="0"/>
              </a:spcAft>
              <a:buClr>
                <a:schemeClr val="bg1"/>
              </a:buClr>
              <a:buSzTx/>
              <a:buFont typeface="Arial" panose="020B0604020202020204" pitchFamily="34" charset="0"/>
              <a:buNone/>
              <a:tabLst/>
              <a:defRPr/>
            </a:pPr>
            <a:endParaRPr lang="en-US" i="1" dirty="0"/>
          </a:p>
          <a:p>
            <a:pPr marL="0" marR="0" lvl="0" indent="0" algn="l" defTabSz="914400" rtl="0" eaLnBrk="1" fontAlgn="auto" latinLnBrk="0" hangingPunct="1">
              <a:lnSpc>
                <a:spcPct val="100000"/>
              </a:lnSpc>
              <a:spcBef>
                <a:spcPts val="0"/>
              </a:spcBef>
              <a:spcAft>
                <a:spcPts val="0"/>
              </a:spcAft>
              <a:buClr>
                <a:schemeClr val="bg1"/>
              </a:buClr>
              <a:buSzTx/>
              <a:buFont typeface="Arial" panose="020B0604020202020204" pitchFamily="34" charset="0"/>
              <a:buNone/>
              <a:tabLst/>
              <a:defRPr/>
            </a:pPr>
            <a:r>
              <a:rPr lang="en-US" i="1" dirty="0"/>
              <a:t>[Click to Transition to Next Slide]</a:t>
            </a:r>
            <a:endParaRPr lang="en-US" dirty="0"/>
          </a:p>
        </p:txBody>
      </p:sp>
      <p:sp>
        <p:nvSpPr>
          <p:cNvPr id="4" name="Slide Number Placeholder 3"/>
          <p:cNvSpPr>
            <a:spLocks noGrp="1"/>
          </p:cNvSpPr>
          <p:nvPr>
            <p:ph type="sldNum" sz="quarter" idx="5"/>
          </p:nvPr>
        </p:nvSpPr>
        <p:spPr/>
        <p:txBody>
          <a:bodyPr/>
          <a:lstStyle/>
          <a:p>
            <a:fld id="{52C4B13B-AA80-4A5E-9A0C-2C326D2215AA}" type="slidenum">
              <a:rPr lang="en-US" smtClean="0"/>
              <a:t>26</a:t>
            </a:fld>
            <a:endParaRPr lang="en-US" dirty="0"/>
          </a:p>
        </p:txBody>
      </p:sp>
    </p:spTree>
    <p:extLst>
      <p:ext uri="{BB962C8B-B14F-4D97-AF65-F5344CB8AC3E}">
        <p14:creationId xmlns:p14="http://schemas.microsoft.com/office/powerpoint/2010/main" val="41401999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14000"/>
              </a:lnSpc>
              <a:spcBef>
                <a:spcPts val="0"/>
              </a:spcBef>
              <a:spcAft>
                <a:spcPts val="600"/>
              </a:spcAft>
              <a:buClr>
                <a:schemeClr val="bg1"/>
              </a:buClr>
              <a:buSzTx/>
              <a:buFont typeface="Arial" panose="020B0604020202020204" pitchFamily="34" charset="0"/>
              <a:buNone/>
              <a:defRPr/>
            </a:pPr>
            <a:r>
              <a:rPr lang="en-US" b="1" u="sng" dirty="0"/>
              <a:t>SCRIPT</a:t>
            </a:r>
          </a:p>
          <a:p>
            <a:pPr marL="0" indent="0">
              <a:lnSpc>
                <a:spcPct val="114000"/>
              </a:lnSpc>
              <a:spcBef>
                <a:spcPts val="0"/>
              </a:spcBef>
              <a:spcAft>
                <a:spcPts val="600"/>
              </a:spcAft>
              <a:buClr>
                <a:schemeClr val="bg1"/>
              </a:buClr>
              <a:buSzTx/>
              <a:buFont typeface="Arial" panose="020B0604020202020204" pitchFamily="34" charset="0"/>
              <a:buNone/>
              <a:defRPr/>
            </a:pPr>
            <a:r>
              <a:rPr lang="en-US" dirty="0"/>
              <a:t>To specify which values you want to use in your report, select a prompt.</a:t>
            </a:r>
          </a:p>
          <a:p>
            <a:endParaRPr lang="en-US" i="1" dirty="0"/>
          </a:p>
          <a:p>
            <a:r>
              <a:rPr lang="en-US" i="1" dirty="0"/>
              <a:t>[Click to Play Animation]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Click on the </a:t>
            </a:r>
            <a:r>
              <a:rPr lang="en-US" b="1" i="0" dirty="0"/>
              <a:t>Refresh</a:t>
            </a:r>
            <a:r>
              <a:rPr lang="en-US" b="0" i="0" dirty="0"/>
              <a:t> button to see a list of all available values.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[Click to Play Animation]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Check the box next to a desired value to select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[Click to Play Animation]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You can search for prompt values, as well.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[Click to Play Animation]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0" i="0" dirty="0"/>
              <a:t>To see which options have been selected, click on the </a:t>
            </a:r>
            <a:r>
              <a:rPr lang="en-US" b="1" i="0" dirty="0"/>
              <a:t>Prompt Values</a:t>
            </a:r>
            <a:r>
              <a:rPr lang="en-US" b="0" i="0" dirty="0"/>
              <a:t> button.</a:t>
            </a:r>
          </a:p>
          <a:p>
            <a:endParaRPr lang="en-US"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[Click to Play Animation]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Choose the </a:t>
            </a:r>
            <a:r>
              <a:rPr lang="en-US" b="1" dirty="0"/>
              <a:t>Reset Prompt</a:t>
            </a:r>
            <a:r>
              <a:rPr lang="en-US" dirty="0"/>
              <a:t> or </a:t>
            </a:r>
            <a:r>
              <a:rPr lang="en-US" b="1" dirty="0"/>
              <a:t>Reset All</a:t>
            </a:r>
            <a:r>
              <a:rPr lang="en-US" dirty="0"/>
              <a:t> options when you want to clear selected values from prompts.</a:t>
            </a:r>
            <a:endParaRPr lang="en-US" b="1"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
                <a:schemeClr val="bg1"/>
              </a:buClr>
              <a:buSzTx/>
              <a:buFont typeface="+mj-lt"/>
              <a:buNone/>
              <a:tabLst/>
              <a:defRPr/>
            </a:pPr>
            <a:r>
              <a:rPr lang="en-US" i="1" dirty="0"/>
              <a:t>[Click to Transition to Next Slide]</a:t>
            </a:r>
            <a:endParaRPr lang="en-US" dirty="0"/>
          </a:p>
        </p:txBody>
      </p:sp>
      <p:sp>
        <p:nvSpPr>
          <p:cNvPr id="4" name="Slide Number Placeholder 3"/>
          <p:cNvSpPr>
            <a:spLocks noGrp="1"/>
          </p:cNvSpPr>
          <p:nvPr>
            <p:ph type="sldNum" sz="quarter" idx="5"/>
          </p:nvPr>
        </p:nvSpPr>
        <p:spPr/>
        <p:txBody>
          <a:bodyPr/>
          <a:lstStyle/>
          <a:p>
            <a:fld id="{52C4B13B-AA80-4A5E-9A0C-2C326D2215AA}" type="slidenum">
              <a:rPr lang="en-US" smtClean="0"/>
              <a:t>27</a:t>
            </a:fld>
            <a:endParaRPr lang="en-US" dirty="0"/>
          </a:p>
        </p:txBody>
      </p:sp>
    </p:spTree>
    <p:extLst>
      <p:ext uri="{BB962C8B-B14F-4D97-AF65-F5344CB8AC3E}">
        <p14:creationId xmlns:p14="http://schemas.microsoft.com/office/powerpoint/2010/main" val="2371865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SCRIPT</a:t>
            </a:r>
          </a:p>
          <a:p>
            <a:r>
              <a:rPr lang="en-US" dirty="0"/>
              <a:t>There will always be at least one date prompt. Many reports feature three: Start Date, End Date, and Effective Date.</a:t>
            </a:r>
            <a:endParaRPr lang="en-US" b="0" i="0"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[Click to Play Animation]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on the </a:t>
            </a:r>
            <a:r>
              <a:rPr lang="en-US" b="1" dirty="0"/>
              <a:t>Calendar</a:t>
            </a:r>
            <a:r>
              <a:rPr lang="en-US" dirty="0"/>
              <a:t> button to open a date selector popup.</a:t>
            </a:r>
            <a:endParaRPr lang="en-US" b="0" i="0"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[Click to Play Animation]</a:t>
            </a:r>
            <a:endParaRPr lang="en-US" dirty="0"/>
          </a:p>
          <a:p>
            <a:endParaRPr lang="en-US" dirty="0"/>
          </a:p>
          <a:p>
            <a:pPr marL="0" indent="0">
              <a:buClr>
                <a:schemeClr val="bg1"/>
              </a:buClr>
              <a:buFont typeface="Arial" panose="020B0604020202020204" pitchFamily="34" charset="0"/>
              <a:buNone/>
            </a:pPr>
            <a:r>
              <a:rPr lang="en-US" dirty="0"/>
              <a:t>ICA recommends using the default time (</a:t>
            </a:r>
            <a:r>
              <a:rPr lang="en-US" b="1" dirty="0"/>
              <a:t>12:00:00 AM</a:t>
            </a:r>
            <a:r>
              <a:rPr lang="en-US" dirty="0"/>
              <a:t>) in most cases.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[Click to Play Animation]</a:t>
            </a:r>
            <a:endParaRPr lang="en-US" dirty="0"/>
          </a:p>
          <a:p>
            <a:endParaRPr lang="en-US" dirty="0"/>
          </a:p>
          <a:p>
            <a:r>
              <a:rPr lang="en-US" dirty="0"/>
              <a:t>Dates can be entered manually, too.</a:t>
            </a:r>
          </a:p>
          <a:p>
            <a:endParaRPr lang="en-US" i="1" dirty="0"/>
          </a:p>
          <a:p>
            <a:r>
              <a:rPr lang="en-US" i="1" dirty="0"/>
              <a:t>[Click to Play Animation]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Only a single value can be selected for each date prompt.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[Click to Play Animation]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report’s End Date should always be the day after the last day of the reporting period.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[Click to Play Animation]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End Date and Effective Date prompts should have the same value.</a:t>
            </a: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
                <a:schemeClr val="bg1"/>
              </a:buClr>
              <a:buSzTx/>
              <a:buFont typeface="+mj-lt"/>
              <a:buNone/>
              <a:tabLst/>
              <a:defRPr/>
            </a:pPr>
            <a:r>
              <a:rPr lang="en-US" i="1" dirty="0"/>
              <a:t>[Click to Transition to Next Slide]</a:t>
            </a:r>
            <a:endParaRPr lang="en-US" dirty="0"/>
          </a:p>
        </p:txBody>
      </p:sp>
      <p:sp>
        <p:nvSpPr>
          <p:cNvPr id="4" name="Slide Number Placeholder 3"/>
          <p:cNvSpPr>
            <a:spLocks noGrp="1"/>
          </p:cNvSpPr>
          <p:nvPr>
            <p:ph type="sldNum" sz="quarter" idx="5"/>
          </p:nvPr>
        </p:nvSpPr>
        <p:spPr/>
        <p:txBody>
          <a:bodyPr/>
          <a:lstStyle/>
          <a:p>
            <a:fld id="{52C4B13B-AA80-4A5E-9A0C-2C326D2215AA}" type="slidenum">
              <a:rPr lang="en-US" smtClean="0"/>
              <a:t>28</a:t>
            </a:fld>
            <a:endParaRPr lang="en-US" dirty="0"/>
          </a:p>
        </p:txBody>
      </p:sp>
    </p:spTree>
    <p:extLst>
      <p:ext uri="{BB962C8B-B14F-4D97-AF65-F5344CB8AC3E}">
        <p14:creationId xmlns:p14="http://schemas.microsoft.com/office/powerpoint/2010/main" val="16547978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SCRIPT</a:t>
            </a:r>
          </a:p>
          <a:p>
            <a:r>
              <a:rPr lang="en-US" dirty="0"/>
              <a:t>Finding your reports.</a:t>
            </a:r>
          </a:p>
          <a:p>
            <a:endParaRPr lang="en-US" dirty="0"/>
          </a:p>
        </p:txBody>
      </p:sp>
      <p:sp>
        <p:nvSpPr>
          <p:cNvPr id="4" name="Slide Number Placeholder 3"/>
          <p:cNvSpPr>
            <a:spLocks noGrp="1"/>
          </p:cNvSpPr>
          <p:nvPr>
            <p:ph type="sldNum" sz="quarter" idx="5"/>
          </p:nvPr>
        </p:nvSpPr>
        <p:spPr/>
        <p:txBody>
          <a:bodyPr/>
          <a:lstStyle/>
          <a:p>
            <a:fld id="{52C4B13B-AA80-4A5E-9A0C-2C326D2215AA}" type="slidenum">
              <a:rPr lang="en-US" smtClean="0"/>
              <a:t>29</a:t>
            </a:fld>
            <a:endParaRPr lang="en-US" dirty="0"/>
          </a:p>
        </p:txBody>
      </p:sp>
    </p:spTree>
    <p:extLst>
      <p:ext uri="{BB962C8B-B14F-4D97-AF65-F5344CB8AC3E}">
        <p14:creationId xmlns:p14="http://schemas.microsoft.com/office/powerpoint/2010/main" val="1378090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SCRIPT</a:t>
            </a:r>
          </a:p>
          <a:p>
            <a:r>
              <a:rPr lang="en-US" dirty="0"/>
              <a:t>This presentation contains the following sections:</a:t>
            </a:r>
          </a:p>
          <a:p>
            <a:endParaRPr lang="en-US" dirty="0"/>
          </a:p>
          <a:p>
            <a:r>
              <a:rPr lang="en-US" b="1" dirty="0"/>
              <a:t>Welcome to BusinessObjects </a:t>
            </a:r>
            <a:r>
              <a:rPr lang="en-US" dirty="0"/>
              <a:t>explains how to access BusinessObjects from within HMIS and introduces the reporting tool’s home screen.</a:t>
            </a:r>
          </a:p>
          <a:p>
            <a:endParaRPr lang="en-US" dirty="0"/>
          </a:p>
          <a:p>
            <a:r>
              <a:rPr lang="en-US" b="1" dirty="0"/>
              <a:t>User Settings</a:t>
            </a:r>
            <a:r>
              <a:rPr lang="en-US" b="0" dirty="0"/>
              <a:t> highlights settings that you can adjust to make BusinessObjects easier to use.</a:t>
            </a:r>
          </a:p>
          <a:p>
            <a:endParaRPr lang="en-US" dirty="0"/>
          </a:p>
          <a:p>
            <a:r>
              <a:rPr lang="en-US" b="0" dirty="0"/>
              <a:t>The </a:t>
            </a:r>
            <a:r>
              <a:rPr lang="en-US" b="1" dirty="0"/>
              <a:t>Report Folders</a:t>
            </a:r>
            <a:r>
              <a:rPr lang="en-US" b="0" dirty="0"/>
              <a:t> section explains how reports are organized into folders. It also covers common report actions a user might take.</a:t>
            </a:r>
          </a:p>
          <a:p>
            <a:endParaRPr lang="en-US" dirty="0"/>
          </a:p>
          <a:p>
            <a:r>
              <a:rPr lang="en-US" b="1" dirty="0"/>
              <a:t>Running Reports</a:t>
            </a:r>
            <a:r>
              <a:rPr lang="en-US" dirty="0"/>
              <a:t> explains how to run a report immediately in View mode and how to schedule a report to complete at a later time.</a:t>
            </a:r>
          </a:p>
          <a:p>
            <a:endParaRPr lang="en-US" dirty="0"/>
          </a:p>
          <a:p>
            <a:r>
              <a:rPr lang="en-US" dirty="0"/>
              <a:t>In </a:t>
            </a:r>
            <a:r>
              <a:rPr lang="en-US" b="1" dirty="0"/>
              <a:t>Finding Your Reports</a:t>
            </a:r>
            <a:r>
              <a:rPr lang="en-US" b="0" dirty="0"/>
              <a:t>, you will learn where scheduled reports are saved.</a:t>
            </a:r>
            <a:endParaRPr lang="en-US" dirty="0"/>
          </a:p>
          <a:p>
            <a:endParaRPr lang="en-US" dirty="0"/>
          </a:p>
          <a:p>
            <a:r>
              <a:rPr lang="en-US" dirty="0"/>
              <a:t>Finally, </a:t>
            </a:r>
            <a:r>
              <a:rPr lang="en-US" b="1" dirty="0"/>
              <a:t>Additional Information</a:t>
            </a:r>
            <a:r>
              <a:rPr lang="en-US" dirty="0"/>
              <a:t> discusses important aspects of BusinessObjects that were not covered in the previous sections.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[Click to Transition to Next Slide]</a:t>
            </a:r>
            <a:endParaRPr lang="en-US" dirty="0"/>
          </a:p>
        </p:txBody>
      </p:sp>
      <p:sp>
        <p:nvSpPr>
          <p:cNvPr id="4" name="Slide Number Placeholder 3"/>
          <p:cNvSpPr>
            <a:spLocks noGrp="1"/>
          </p:cNvSpPr>
          <p:nvPr>
            <p:ph type="sldNum" sz="quarter" idx="5"/>
          </p:nvPr>
        </p:nvSpPr>
        <p:spPr/>
        <p:txBody>
          <a:bodyPr/>
          <a:lstStyle/>
          <a:p>
            <a:fld id="{52C4B13B-AA80-4A5E-9A0C-2C326D2215AA}" type="slidenum">
              <a:rPr lang="en-US" smtClean="0"/>
              <a:t>3</a:t>
            </a:fld>
            <a:endParaRPr lang="en-US" dirty="0"/>
          </a:p>
        </p:txBody>
      </p:sp>
    </p:spTree>
    <p:extLst>
      <p:ext uri="{BB962C8B-B14F-4D97-AF65-F5344CB8AC3E}">
        <p14:creationId xmlns:p14="http://schemas.microsoft.com/office/powerpoint/2010/main" val="28933432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SCRIPT</a:t>
            </a:r>
          </a:p>
          <a:p>
            <a:r>
              <a:rPr lang="en-US" dirty="0"/>
              <a:t>Where can you find the reports you have scheduled?</a:t>
            </a:r>
          </a:p>
          <a:p>
            <a:endParaRPr lang="en-US" dirty="0"/>
          </a:p>
          <a:p>
            <a:r>
              <a:rPr lang="en-US" i="1" dirty="0"/>
              <a:t>[Click to Play Animation]</a:t>
            </a:r>
            <a:endParaRPr lang="en-US" dirty="0"/>
          </a:p>
          <a:p>
            <a:endParaRPr lang="en-US" dirty="0"/>
          </a:p>
          <a:p>
            <a:pPr marL="0" indent="0">
              <a:buClr>
                <a:schemeClr val="bg1"/>
              </a:buClr>
              <a:buFont typeface="Arial" panose="020B0604020202020204" pitchFamily="34" charset="0"/>
              <a:buNone/>
            </a:pPr>
            <a:r>
              <a:rPr lang="en-US" dirty="0"/>
              <a:t>By default, copies of reports we schedule will be saved in the </a:t>
            </a:r>
            <a:r>
              <a:rPr lang="en-US" b="1" dirty="0"/>
              <a:t>Instances </a:t>
            </a:r>
            <a:r>
              <a:rPr lang="en-US" dirty="0"/>
              <a:t>folder.</a:t>
            </a:r>
          </a:p>
          <a:p>
            <a:pPr marL="0" indent="0">
              <a:buClr>
                <a:schemeClr val="bg1"/>
              </a:buClr>
              <a:buFont typeface="Arial" panose="020B0604020202020204" pitchFamily="34" charset="0"/>
              <a:buNone/>
            </a:pPr>
            <a:endParaRPr lang="en-US" dirty="0"/>
          </a:p>
          <a:p>
            <a:pPr marL="0" indent="0">
              <a:buClr>
                <a:schemeClr val="bg1"/>
              </a:buClr>
              <a:buFont typeface="Arial" panose="020B0604020202020204" pitchFamily="34" charset="0"/>
              <a:buNone/>
            </a:pPr>
            <a:r>
              <a:rPr lang="en-US" i="1" dirty="0"/>
              <a:t>[Click to Play Animation]</a:t>
            </a:r>
            <a:endParaRPr lang="en-US" dirty="0"/>
          </a:p>
          <a:p>
            <a:pPr marL="0" indent="0">
              <a:buClr>
                <a:schemeClr val="bg1"/>
              </a:buClr>
              <a:buFont typeface="Arial" panose="020B0604020202020204" pitchFamily="34" charset="0"/>
              <a:buNone/>
            </a:pPr>
            <a:endParaRPr lang="en-US" dirty="0"/>
          </a:p>
          <a:p>
            <a:pPr marL="0" indent="0">
              <a:buClr>
                <a:schemeClr val="bg1"/>
              </a:buClr>
              <a:buFont typeface="Arial" panose="020B0604020202020204" pitchFamily="34" charset="0"/>
              <a:buNone/>
            </a:pPr>
            <a:r>
              <a:rPr lang="en-US" dirty="0"/>
              <a:t>Optionally, we can choose to save copies of reports in the </a:t>
            </a:r>
            <a:r>
              <a:rPr lang="en-US" b="1" dirty="0"/>
              <a:t>BI Inbox</a:t>
            </a:r>
            <a:r>
              <a:rPr lang="en-US" dirty="0"/>
              <a:t> as well.</a:t>
            </a:r>
          </a:p>
          <a:p>
            <a:pPr marL="0" indent="0">
              <a:buClr>
                <a:schemeClr val="bg1"/>
              </a:buClr>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
                <a:schemeClr val="bg1"/>
              </a:buClr>
              <a:buSzTx/>
              <a:buFont typeface="+mj-lt"/>
              <a:buNone/>
              <a:tabLst/>
              <a:defRPr/>
            </a:pPr>
            <a:r>
              <a:rPr lang="en-US" i="1" dirty="0"/>
              <a:t>[Click to Transition to Next Slide]</a:t>
            </a:r>
            <a:endParaRPr lang="en-US" dirty="0"/>
          </a:p>
        </p:txBody>
      </p:sp>
      <p:sp>
        <p:nvSpPr>
          <p:cNvPr id="4" name="Slide Number Placeholder 3"/>
          <p:cNvSpPr>
            <a:spLocks noGrp="1"/>
          </p:cNvSpPr>
          <p:nvPr>
            <p:ph type="sldNum" sz="quarter" idx="5"/>
          </p:nvPr>
        </p:nvSpPr>
        <p:spPr/>
        <p:txBody>
          <a:bodyPr/>
          <a:lstStyle/>
          <a:p>
            <a:fld id="{52C4B13B-AA80-4A5E-9A0C-2C326D2215AA}" type="slidenum">
              <a:rPr lang="en-US" smtClean="0"/>
              <a:t>30</a:t>
            </a:fld>
            <a:endParaRPr lang="en-US" dirty="0"/>
          </a:p>
        </p:txBody>
      </p:sp>
    </p:spTree>
    <p:extLst>
      <p:ext uri="{BB962C8B-B14F-4D97-AF65-F5344CB8AC3E}">
        <p14:creationId xmlns:p14="http://schemas.microsoft.com/office/powerpoint/2010/main" val="17974120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look at </a:t>
            </a:r>
            <a:r>
              <a:rPr lang="en-US" b="1" dirty="0"/>
              <a:t>Instances</a:t>
            </a:r>
            <a:r>
              <a:rPr lang="en-US" dirty="0"/>
              <a:t> first. “Instance” is a computer science term that means “copy”, so we can think of the Instances screen as the “report copies” screen.</a:t>
            </a:r>
          </a:p>
          <a:p>
            <a:endParaRPr lang="en-US" i="1" dirty="0"/>
          </a:p>
          <a:p>
            <a:r>
              <a:rPr lang="en-US" i="1" dirty="0"/>
              <a:t>[Click to Transition to Next Slide]</a:t>
            </a:r>
          </a:p>
        </p:txBody>
      </p:sp>
      <p:sp>
        <p:nvSpPr>
          <p:cNvPr id="4" name="Slide Number Placeholder 3"/>
          <p:cNvSpPr>
            <a:spLocks noGrp="1"/>
          </p:cNvSpPr>
          <p:nvPr>
            <p:ph type="sldNum" sz="quarter" idx="5"/>
          </p:nvPr>
        </p:nvSpPr>
        <p:spPr/>
        <p:txBody>
          <a:bodyPr/>
          <a:lstStyle/>
          <a:p>
            <a:fld id="{52C4B13B-AA80-4A5E-9A0C-2C326D2215AA}" type="slidenum">
              <a:rPr lang="en-US" smtClean="0"/>
              <a:t>31</a:t>
            </a:fld>
            <a:endParaRPr lang="en-US" dirty="0"/>
          </a:p>
        </p:txBody>
      </p:sp>
    </p:spTree>
    <p:extLst>
      <p:ext uri="{BB962C8B-B14F-4D97-AF65-F5344CB8AC3E}">
        <p14:creationId xmlns:p14="http://schemas.microsoft.com/office/powerpoint/2010/main" val="40686166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SCRIPT</a:t>
            </a:r>
          </a:p>
          <a:p>
            <a:r>
              <a:rPr lang="en-US" dirty="0"/>
              <a:t>On the </a:t>
            </a:r>
            <a:r>
              <a:rPr lang="en-US" b="1" dirty="0"/>
              <a:t>Instances</a:t>
            </a:r>
            <a:r>
              <a:rPr lang="en-US" dirty="0"/>
              <a:t> screen, you will see reports that have finished running, are scheduled to run on a future date, or failed to complete.</a:t>
            </a:r>
            <a:endParaRPr lang="en-US" b="0" dirty="0"/>
          </a:p>
          <a:p>
            <a:pPr mar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[Click to Play Animation]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To see status updates for reports that are currently running, you will need to either enable the </a:t>
            </a:r>
            <a:r>
              <a:rPr lang="en-US" b="1" i="0" dirty="0"/>
              <a:t>Auto Refresh</a:t>
            </a:r>
            <a:r>
              <a:rPr lang="en-US" b="0" i="0" dirty="0"/>
              <a:t> option (A) or click on the </a:t>
            </a:r>
            <a:r>
              <a:rPr lang="en-US" b="1" i="0" dirty="0"/>
              <a:t>Refresh</a:t>
            </a:r>
            <a:r>
              <a:rPr lang="en-US" b="0" i="0" dirty="0"/>
              <a:t> button (B) to manually check for updates.</a:t>
            </a: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[Click to Play Animation]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By default, only reports scheduled within the last two days will be displayed. To see older reports, you will need to update the </a:t>
            </a:r>
            <a:r>
              <a:rPr lang="en-US" b="1" dirty="0"/>
              <a:t>Instance Time</a:t>
            </a:r>
            <a:r>
              <a:rPr lang="en-US" b="0" dirty="0"/>
              <a:t>.</a:t>
            </a: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[Click to Play Animation]</a:t>
            </a: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Other filters can also be updated. For example, you could choose to search for Microsoft Excel files.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[Click to Play Animation]</a:t>
            </a: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Clicking on </a:t>
            </a:r>
            <a:r>
              <a:rPr lang="en-US" b="1" i="0" dirty="0"/>
              <a:t>Go</a:t>
            </a:r>
            <a:r>
              <a:rPr lang="en-US" b="0" i="0" dirty="0"/>
              <a:t> will apply your filters, displaying any scheduled reports that match the search criteria.</a:t>
            </a: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[Click to Play Animation]</a:t>
            </a: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report with the status </a:t>
            </a:r>
            <a:r>
              <a:rPr lang="en-US" b="1" dirty="0"/>
              <a:t>Success</a:t>
            </a:r>
            <a:r>
              <a:rPr lang="en-US" dirty="0"/>
              <a:t> can be downloaded by clicking on its name (A) or selecting </a:t>
            </a:r>
            <a:r>
              <a:rPr lang="en-US" b="1" dirty="0"/>
              <a:t>View</a:t>
            </a:r>
            <a:r>
              <a:rPr lang="en-US" dirty="0"/>
              <a:t> from the actions menu (B). PDF files will open in a new web browser tab or PDF reader application and need to be saved from there.</a:t>
            </a: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[Click to Play Animation]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In addition to downloading reports, you can also select the </a:t>
            </a:r>
            <a:r>
              <a:rPr lang="en-US" b="1" i="0" dirty="0"/>
              <a:t>Run Now</a:t>
            </a:r>
            <a:r>
              <a:rPr lang="en-US" b="0" i="0" dirty="0"/>
              <a:t> or </a:t>
            </a:r>
            <a:r>
              <a:rPr lang="en-US" b="1" i="0" dirty="0"/>
              <a:t>Reschedule</a:t>
            </a:r>
            <a:r>
              <a:rPr lang="en-US" b="0" i="0" dirty="0"/>
              <a:t> options to quickly re-run a previously scheduled report.</a:t>
            </a: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[Click to Play Animation]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indent="0">
              <a:buClr>
                <a:schemeClr val="bg1"/>
              </a:buClr>
              <a:buFont typeface="Arial" panose="020B0604020202020204" pitchFamily="34" charset="0"/>
              <a:buNone/>
            </a:pPr>
            <a:r>
              <a:rPr lang="en-US" b="0" dirty="0"/>
              <a:t>Selecting </a:t>
            </a:r>
            <a:r>
              <a:rPr lang="en-US" b="1" dirty="0"/>
              <a:t>Details</a:t>
            </a:r>
            <a:r>
              <a:rPr lang="en-US" dirty="0"/>
              <a:t> will display additional information about a report.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[Click to Play Animation]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Unneeded reports can be manually deleted. Deleting a report from the Instances screen </a:t>
            </a:r>
            <a:r>
              <a:rPr lang="en-US" i="0" u="sng" dirty="0"/>
              <a:t>will not</a:t>
            </a:r>
            <a:r>
              <a:rPr lang="en-US" i="0" u="none" dirty="0"/>
              <a:t> delete the same report from your BI Inbox.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[Click to Play Animation]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Checking the box next to multiple reports lets you delete or re-run them together.</a:t>
            </a:r>
          </a:p>
          <a:p>
            <a:endParaRPr lang="en-US" dirty="0"/>
          </a:p>
          <a:p>
            <a:pPr marL="0" marR="0" lvl="0" indent="0" algn="l" defTabSz="914400" rtl="0" eaLnBrk="1" fontAlgn="auto" latinLnBrk="0" hangingPunct="1">
              <a:lnSpc>
                <a:spcPct val="100000"/>
              </a:lnSpc>
              <a:spcBef>
                <a:spcPts val="0"/>
              </a:spcBef>
              <a:spcAft>
                <a:spcPts val="0"/>
              </a:spcAft>
              <a:buClr>
                <a:schemeClr val="bg1"/>
              </a:buClr>
              <a:buSzTx/>
              <a:buFont typeface="+mj-lt"/>
              <a:buNone/>
              <a:tabLst/>
              <a:defRPr/>
            </a:pPr>
            <a:r>
              <a:rPr lang="en-US" i="1" dirty="0"/>
              <a:t>[Click to Transition to Next Slide]</a:t>
            </a:r>
            <a:endParaRPr lang="en-US" dirty="0"/>
          </a:p>
        </p:txBody>
      </p:sp>
      <p:sp>
        <p:nvSpPr>
          <p:cNvPr id="4" name="Slide Number Placeholder 3"/>
          <p:cNvSpPr>
            <a:spLocks noGrp="1"/>
          </p:cNvSpPr>
          <p:nvPr>
            <p:ph type="sldNum" sz="quarter" idx="5"/>
          </p:nvPr>
        </p:nvSpPr>
        <p:spPr/>
        <p:txBody>
          <a:bodyPr/>
          <a:lstStyle/>
          <a:p>
            <a:fld id="{52C4B13B-AA80-4A5E-9A0C-2C326D2215AA}" type="slidenum">
              <a:rPr lang="en-US" smtClean="0"/>
              <a:t>32</a:t>
            </a:fld>
            <a:endParaRPr lang="en-US" dirty="0"/>
          </a:p>
        </p:txBody>
      </p:sp>
    </p:spTree>
    <p:extLst>
      <p:ext uri="{BB962C8B-B14F-4D97-AF65-F5344CB8AC3E}">
        <p14:creationId xmlns:p14="http://schemas.microsoft.com/office/powerpoint/2010/main" val="3844762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let’s take a peek at the </a:t>
            </a:r>
            <a:r>
              <a:rPr lang="en-US" b="1" dirty="0"/>
              <a:t>BI Inbox</a:t>
            </a:r>
            <a:r>
              <a:rPr lang="en-US" dirty="0"/>
              <a:t>.</a:t>
            </a:r>
          </a:p>
          <a:p>
            <a:endParaRPr lang="en-US" i="1" dirty="0"/>
          </a:p>
          <a:p>
            <a:r>
              <a:rPr lang="en-US" i="1" dirty="0"/>
              <a:t>[Click to Transition to Next Slide]</a:t>
            </a:r>
          </a:p>
        </p:txBody>
      </p:sp>
      <p:sp>
        <p:nvSpPr>
          <p:cNvPr id="4" name="Slide Number Placeholder 3"/>
          <p:cNvSpPr>
            <a:spLocks noGrp="1"/>
          </p:cNvSpPr>
          <p:nvPr>
            <p:ph type="sldNum" sz="quarter" idx="5"/>
          </p:nvPr>
        </p:nvSpPr>
        <p:spPr/>
        <p:txBody>
          <a:bodyPr/>
          <a:lstStyle/>
          <a:p>
            <a:fld id="{52C4B13B-AA80-4A5E-9A0C-2C326D2215AA}" type="slidenum">
              <a:rPr lang="en-US" smtClean="0"/>
              <a:t>33</a:t>
            </a:fld>
            <a:endParaRPr lang="en-US" dirty="0"/>
          </a:p>
        </p:txBody>
      </p:sp>
    </p:spTree>
    <p:extLst>
      <p:ext uri="{BB962C8B-B14F-4D97-AF65-F5344CB8AC3E}">
        <p14:creationId xmlns:p14="http://schemas.microsoft.com/office/powerpoint/2010/main" val="12288859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SCRIPT</a:t>
            </a:r>
          </a:p>
          <a:p>
            <a:r>
              <a:rPr lang="en-US" dirty="0"/>
              <a:t>You can choose to send reports to your inbox when scheduling them. Unlike the </a:t>
            </a:r>
            <a:r>
              <a:rPr lang="en-US" b="1" dirty="0"/>
              <a:t>Instances</a:t>
            </a:r>
            <a:r>
              <a:rPr lang="en-US" dirty="0"/>
              <a:t> screen, only reports that have finished running will appear in your inbox.</a:t>
            </a:r>
          </a:p>
          <a:p>
            <a:pPr mar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[Click to Play Animation]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a:t>
            </a:r>
            <a:r>
              <a:rPr lang="en-US" b="1" i="0" dirty="0"/>
              <a:t>All </a:t>
            </a:r>
            <a:r>
              <a:rPr lang="en-US" i="0" dirty="0"/>
              <a:t>tab and </a:t>
            </a:r>
            <a:r>
              <a:rPr lang="en-US" b="1" i="0" dirty="0"/>
              <a:t>Documents </a:t>
            </a:r>
            <a:r>
              <a:rPr lang="en-US" i="0" dirty="0"/>
              <a:t>tab will display the same list of saved reports. You can ignore the </a:t>
            </a:r>
            <a:r>
              <a:rPr lang="en-US" b="1" i="0" dirty="0"/>
              <a:t>Alerts </a:t>
            </a:r>
            <a:r>
              <a:rPr lang="en-US" i="0" dirty="0"/>
              <a:t>tab as that functionality is not used.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[Click to Play Animation]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On the Documents tab, you can select multiple reports.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[Click to Play Animation]</a:t>
            </a: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This is helpful when you need to delete more than one at a time. Deleting a report from your BI Inbox </a:t>
            </a:r>
            <a:r>
              <a:rPr lang="en-US" i="0" u="sng" dirty="0"/>
              <a:t>will not</a:t>
            </a:r>
            <a:r>
              <a:rPr lang="en-US" i="0" u="none" dirty="0"/>
              <a:t> delete the same report from the Instances screen.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[Click to Play Animation]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Selecting </a:t>
            </a:r>
            <a:r>
              <a:rPr lang="en-US" b="1" i="0" dirty="0"/>
              <a:t>View</a:t>
            </a:r>
            <a:r>
              <a:rPr lang="en-US" b="0" i="0" dirty="0"/>
              <a:t> will automatically download Excel files. </a:t>
            </a:r>
            <a:r>
              <a:rPr lang="en-US" dirty="0"/>
              <a:t>PDF files will open in a new web browser tab or PDF reader application and will need to be saved separately.</a:t>
            </a: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[Click to Play Animation]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You may also want to mark a report as unread to show that you have not reviewed it yet.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
                <a:schemeClr val="bg1"/>
              </a:buClr>
              <a:buSzTx/>
              <a:buFont typeface="+mj-lt"/>
              <a:buNone/>
              <a:tabLst/>
              <a:defRPr/>
            </a:pPr>
            <a:r>
              <a:rPr lang="en-US" i="1" dirty="0"/>
              <a:t>[Click to Transition to Next Slide]</a:t>
            </a:r>
            <a:endParaRPr lang="en-US" dirty="0"/>
          </a:p>
        </p:txBody>
      </p:sp>
      <p:sp>
        <p:nvSpPr>
          <p:cNvPr id="4" name="Slide Number Placeholder 3"/>
          <p:cNvSpPr>
            <a:spLocks noGrp="1"/>
          </p:cNvSpPr>
          <p:nvPr>
            <p:ph type="sldNum" sz="quarter" idx="5"/>
          </p:nvPr>
        </p:nvSpPr>
        <p:spPr/>
        <p:txBody>
          <a:bodyPr/>
          <a:lstStyle/>
          <a:p>
            <a:fld id="{52C4B13B-AA80-4A5E-9A0C-2C326D2215AA}" type="slidenum">
              <a:rPr lang="en-US" smtClean="0"/>
              <a:t>34</a:t>
            </a:fld>
            <a:endParaRPr lang="en-US" dirty="0"/>
          </a:p>
        </p:txBody>
      </p:sp>
    </p:spTree>
    <p:extLst>
      <p:ext uri="{BB962C8B-B14F-4D97-AF65-F5344CB8AC3E}">
        <p14:creationId xmlns:p14="http://schemas.microsoft.com/office/powerpoint/2010/main" val="18065581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SCRIPT</a:t>
            </a:r>
          </a:p>
          <a:p>
            <a:r>
              <a:rPr lang="en-US" dirty="0"/>
              <a:t>The </a:t>
            </a:r>
            <a:r>
              <a:rPr lang="en-US" b="1" dirty="0"/>
              <a:t>Recently Run</a:t>
            </a:r>
            <a:r>
              <a:rPr lang="en-US" b="0" dirty="0"/>
              <a:t> section of the home screen </a:t>
            </a:r>
            <a:r>
              <a:rPr lang="en-US" dirty="0"/>
              <a:t>is another place you can download scheduled reports, view their details, and delete them. Deleting a report from the Recently Run section </a:t>
            </a:r>
            <a:r>
              <a:rPr lang="en-US" u="sng" dirty="0"/>
              <a:t>will</a:t>
            </a:r>
            <a:r>
              <a:rPr lang="en-US" dirty="0"/>
              <a:t> remove it from the Instances folder but </a:t>
            </a:r>
            <a:r>
              <a:rPr lang="en-US" u="sng" dirty="0"/>
              <a:t>will not</a:t>
            </a:r>
            <a:r>
              <a:rPr lang="en-US" u="none" dirty="0"/>
              <a:t> delete a copy saved in your BI Inbox.</a:t>
            </a:r>
            <a:endParaRPr lang="en-US" dirty="0"/>
          </a:p>
          <a:p>
            <a:endParaRPr lang="en-US" b="0" dirty="0"/>
          </a:p>
          <a:p>
            <a:r>
              <a:rPr lang="en-US" i="1" dirty="0"/>
              <a:t>[Click to Play Animation]</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Clicking on </a:t>
            </a:r>
            <a:r>
              <a:rPr lang="en-US" b="1" dirty="0"/>
              <a:t>View All Recently Run</a:t>
            </a:r>
            <a:r>
              <a:rPr lang="en-US" b="0" dirty="0"/>
              <a:t> will bring up a more comprehensive list of completed scheduled reports.</a:t>
            </a:r>
            <a:endParaRPr lang="en-US" dirty="0"/>
          </a:p>
          <a:p>
            <a:endParaRPr lang="en-US" dirty="0"/>
          </a:p>
          <a:p>
            <a:pPr marL="0" marR="0" lvl="0" indent="0" algn="l" defTabSz="914400" rtl="0" eaLnBrk="1" fontAlgn="auto" latinLnBrk="0" hangingPunct="1">
              <a:lnSpc>
                <a:spcPct val="100000"/>
              </a:lnSpc>
              <a:spcBef>
                <a:spcPts val="0"/>
              </a:spcBef>
              <a:spcAft>
                <a:spcPts val="0"/>
              </a:spcAft>
              <a:buClr>
                <a:schemeClr val="bg1"/>
              </a:buClr>
              <a:buSzTx/>
              <a:buFont typeface="+mj-lt"/>
              <a:buNone/>
              <a:tabLst/>
              <a:defRPr/>
            </a:pPr>
            <a:r>
              <a:rPr lang="en-US" i="1" dirty="0"/>
              <a:t>[Click to Transition to Next Slide]</a:t>
            </a:r>
            <a:endParaRPr lang="en-US" dirty="0"/>
          </a:p>
        </p:txBody>
      </p:sp>
      <p:sp>
        <p:nvSpPr>
          <p:cNvPr id="4" name="Slide Number Placeholder 3"/>
          <p:cNvSpPr>
            <a:spLocks noGrp="1"/>
          </p:cNvSpPr>
          <p:nvPr>
            <p:ph type="sldNum" sz="quarter" idx="5"/>
          </p:nvPr>
        </p:nvSpPr>
        <p:spPr/>
        <p:txBody>
          <a:bodyPr/>
          <a:lstStyle/>
          <a:p>
            <a:fld id="{52C4B13B-AA80-4A5E-9A0C-2C326D2215AA}" type="slidenum">
              <a:rPr lang="en-US" smtClean="0"/>
              <a:t>35</a:t>
            </a:fld>
            <a:endParaRPr lang="en-US" dirty="0"/>
          </a:p>
        </p:txBody>
      </p:sp>
    </p:spTree>
    <p:extLst>
      <p:ext uri="{BB962C8B-B14F-4D97-AF65-F5344CB8AC3E}">
        <p14:creationId xmlns:p14="http://schemas.microsoft.com/office/powerpoint/2010/main" val="8966027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u="sng" dirty="0"/>
              <a:t>SCRIPT</a:t>
            </a:r>
          </a:p>
          <a:p>
            <a:pPr algn="l"/>
            <a:r>
              <a:rPr lang="en-US" b="0" u="none" dirty="0"/>
              <a:t>Reports saved in your Instances folder will be automatically deleted after 60 days; reports in your BI Inbox, however, can be kept for up to a year (365 days).</a:t>
            </a:r>
          </a:p>
          <a:p>
            <a:pPr algn="l"/>
            <a:endParaRPr lang="en-US"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[Click to Play Animation]</a:t>
            </a:r>
            <a:endParaRPr lang="en-US" b="0" u="none" dirty="0"/>
          </a:p>
          <a:p>
            <a:pPr algn="l"/>
            <a:endParaRPr lang="en-US" b="0" u="none" dirty="0"/>
          </a:p>
          <a:p>
            <a:pPr algn="l"/>
            <a:r>
              <a:rPr lang="en-US" b="0" u="none" dirty="0"/>
              <a:t>If a report needs to be preserved for a longer period of time than BusinessObjects allows, it should be saved in a secure location outside of the reporting tool.</a:t>
            </a:r>
          </a:p>
          <a:p>
            <a:pPr algn="l"/>
            <a:endParaRPr lang="en-US"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[Click to Transition to Next Slide]</a:t>
            </a:r>
            <a:endParaRPr lang="en-US" dirty="0"/>
          </a:p>
        </p:txBody>
      </p:sp>
      <p:sp>
        <p:nvSpPr>
          <p:cNvPr id="4" name="Slide Number Placeholder 3"/>
          <p:cNvSpPr>
            <a:spLocks noGrp="1"/>
          </p:cNvSpPr>
          <p:nvPr>
            <p:ph type="sldNum" sz="quarter" idx="5"/>
          </p:nvPr>
        </p:nvSpPr>
        <p:spPr/>
        <p:txBody>
          <a:bodyPr/>
          <a:lstStyle/>
          <a:p>
            <a:fld id="{52C4B13B-AA80-4A5E-9A0C-2C326D2215AA}" type="slidenum">
              <a:rPr lang="en-US" smtClean="0"/>
              <a:t>36</a:t>
            </a:fld>
            <a:endParaRPr lang="en-US" dirty="0"/>
          </a:p>
        </p:txBody>
      </p:sp>
    </p:spTree>
    <p:extLst>
      <p:ext uri="{BB962C8B-B14F-4D97-AF65-F5344CB8AC3E}">
        <p14:creationId xmlns:p14="http://schemas.microsoft.com/office/powerpoint/2010/main" val="12422009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SCRIPT</a:t>
            </a:r>
            <a:endParaRPr lang="en-US" b="0" u="sng" dirty="0"/>
          </a:p>
          <a:p>
            <a:r>
              <a:rPr lang="en-US" b="0" dirty="0"/>
              <a:t>Additional information.</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[Click to Transition to Next Slide]</a:t>
            </a:r>
            <a:endParaRPr lang="en-US" dirty="0"/>
          </a:p>
        </p:txBody>
      </p:sp>
      <p:sp>
        <p:nvSpPr>
          <p:cNvPr id="4" name="Slide Number Placeholder 3"/>
          <p:cNvSpPr>
            <a:spLocks noGrp="1"/>
          </p:cNvSpPr>
          <p:nvPr>
            <p:ph type="sldNum" sz="quarter" idx="5"/>
          </p:nvPr>
        </p:nvSpPr>
        <p:spPr/>
        <p:txBody>
          <a:bodyPr/>
          <a:lstStyle/>
          <a:p>
            <a:fld id="{52C4B13B-AA80-4A5E-9A0C-2C326D2215AA}" type="slidenum">
              <a:rPr lang="en-US" smtClean="0"/>
              <a:t>37</a:t>
            </a:fld>
            <a:endParaRPr lang="en-US" dirty="0"/>
          </a:p>
        </p:txBody>
      </p:sp>
    </p:spTree>
    <p:extLst>
      <p:ext uri="{BB962C8B-B14F-4D97-AF65-F5344CB8AC3E}">
        <p14:creationId xmlns:p14="http://schemas.microsoft.com/office/powerpoint/2010/main" val="7918409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u="sng" dirty="0"/>
              <a:t>SCRIPT</a:t>
            </a:r>
          </a:p>
          <a:p>
            <a:r>
              <a:rPr lang="en-US" dirty="0"/>
              <a:t>BusinessObjects will automatically log you out after 25 minutes of inactivity. This security measure is referred to as “</a:t>
            </a:r>
            <a:r>
              <a:rPr lang="en-US" b="1" dirty="0"/>
              <a:t>timing out</a:t>
            </a:r>
            <a:r>
              <a:rPr lang="en-US" dirty="0"/>
              <a:t>”.</a:t>
            </a:r>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1" dirty="0"/>
              <a:t>[Click to Play Animation]</a:t>
            </a:r>
          </a:p>
          <a:p>
            <a:pPr marL="0" indent="0">
              <a:buFont typeface="Arial" panose="020B0604020202020204" pitchFamily="34" charset="0"/>
              <a:buNone/>
            </a:pPr>
            <a:endParaRPr lang="en-US" dirty="0"/>
          </a:p>
          <a:p>
            <a:pPr marL="0" indent="0">
              <a:buClr>
                <a:schemeClr val="bg1"/>
              </a:buClr>
              <a:buFont typeface="Arial" panose="020B0604020202020204" pitchFamily="34" charset="0"/>
              <a:buNone/>
            </a:pPr>
            <a:r>
              <a:rPr lang="en-US" dirty="0"/>
              <a:t>A </a:t>
            </a:r>
            <a:r>
              <a:rPr lang="en-US" b="1" dirty="0"/>
              <a:t>Session Timeout Warning</a:t>
            </a:r>
            <a:r>
              <a:rPr lang="en-US" dirty="0"/>
              <a:t> popup will appear when there are five minutes of inactivity remaining. Clicking on </a:t>
            </a:r>
            <a:r>
              <a:rPr lang="en-US" b="1" dirty="0"/>
              <a:t>Continue</a:t>
            </a:r>
            <a:r>
              <a:rPr lang="en-US" dirty="0"/>
              <a:t> will reset the timer to 25 minutes.</a:t>
            </a:r>
          </a:p>
          <a:p>
            <a:pPr marL="0" indent="0">
              <a:buFont typeface="Arial" panose="020B0604020202020204" pitchFamily="34" charset="0"/>
              <a:buNone/>
            </a:pPr>
            <a:endParaRPr lang="en-US" dirty="0"/>
          </a:p>
          <a:p>
            <a:pPr marL="0" indent="0">
              <a:buFont typeface="Arial" panose="020B0604020202020204" pitchFamily="34" charset="0"/>
              <a:buNone/>
            </a:pPr>
            <a:r>
              <a:rPr lang="en-US" i="1" dirty="0"/>
              <a:t>[Click to Play Animation]</a:t>
            </a:r>
          </a:p>
          <a:p>
            <a:pPr marL="0" indent="0">
              <a:buFont typeface="Arial" panose="020B0604020202020204" pitchFamily="34" charset="0"/>
              <a:buNone/>
            </a:pPr>
            <a:endParaRPr lang="en-US" dirty="0"/>
          </a:p>
          <a:p>
            <a:pPr marL="0" indent="0">
              <a:buClr>
                <a:schemeClr val="bg1"/>
              </a:buClr>
              <a:buFont typeface="Arial" panose="020B0604020202020204" pitchFamily="34" charset="0"/>
              <a:buNone/>
            </a:pPr>
            <a:r>
              <a:rPr lang="en-US" dirty="0"/>
              <a:t>When the timeout limit is reached, you will see a </a:t>
            </a:r>
            <a:r>
              <a:rPr lang="en-US" b="1" dirty="0"/>
              <a:t>Session Expired</a:t>
            </a:r>
            <a:r>
              <a:rPr lang="en-US" dirty="0"/>
              <a:t> popup. Clicking on </a:t>
            </a:r>
            <a:r>
              <a:rPr lang="en-US" b="1" dirty="0"/>
              <a:t>OK </a:t>
            </a:r>
            <a:r>
              <a:rPr lang="en-US" dirty="0"/>
              <a:t>will take you a login screen.</a:t>
            </a:r>
          </a:p>
          <a:p>
            <a:pPr marL="0" indent="0">
              <a:buClr>
                <a:schemeClr val="bg1"/>
              </a:buClr>
              <a:buFont typeface="Arial" panose="020B0604020202020204" pitchFamily="34" charset="0"/>
              <a:buNone/>
            </a:pPr>
            <a:endParaRPr lang="en-US" i="1" dirty="0"/>
          </a:p>
          <a:p>
            <a:pPr marL="0" indent="0">
              <a:buClr>
                <a:schemeClr val="bg1"/>
              </a:buClr>
              <a:buFont typeface="Arial" panose="020B0604020202020204" pitchFamily="34" charset="0"/>
              <a:buNone/>
            </a:pPr>
            <a:r>
              <a:rPr lang="en-US" i="1" dirty="0"/>
              <a:t>[Click to Play Animation]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
                <a:schemeClr val="bg1"/>
              </a:buClr>
              <a:buSzTx/>
              <a:buFont typeface="Arial" panose="020B0604020202020204" pitchFamily="34" charset="0"/>
              <a:buNone/>
              <a:tabLst/>
              <a:defRPr/>
            </a:pPr>
            <a:r>
              <a:rPr lang="en-US" dirty="0"/>
              <a:t>Entering your credentials on the </a:t>
            </a:r>
            <a:r>
              <a:rPr lang="en-US" b="1" dirty="0"/>
              <a:t>Log in to BI Launch Pad </a:t>
            </a:r>
            <a:r>
              <a:rPr lang="en-US" dirty="0"/>
              <a:t>screen will not restart BusinessObjects. Instead, you will need to reopen the tool from HMIS.</a:t>
            </a:r>
          </a:p>
          <a:p>
            <a:pPr marL="0" indent="0">
              <a:buClr>
                <a:schemeClr val="bg1"/>
              </a:buClr>
              <a:buFont typeface="Arial" panose="020B0604020202020204" pitchFamily="34" charset="0"/>
              <a:buNone/>
            </a:pPr>
            <a:endParaRPr lang="en-US" i="1" dirty="0"/>
          </a:p>
          <a:p>
            <a:pPr marL="0" indent="0">
              <a:buClr>
                <a:schemeClr val="bg1"/>
              </a:buClr>
              <a:buFont typeface="Arial" panose="020B0604020202020204" pitchFamily="34" charset="0"/>
              <a:buNone/>
            </a:pPr>
            <a:r>
              <a:rPr lang="en-US" i="1" dirty="0"/>
              <a:t>[Click to Play Animation]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Timing out of BusinessObjects will not log you out of HMIS. The reverse is true as well: If you log out of HMIS, it will not affect your work in the reporting tool.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[Click to Transition to Next Slide]</a:t>
            </a:r>
            <a:endParaRPr lang="en-US" dirty="0"/>
          </a:p>
        </p:txBody>
      </p:sp>
      <p:sp>
        <p:nvSpPr>
          <p:cNvPr id="4" name="Slide Number Placeholder 3"/>
          <p:cNvSpPr>
            <a:spLocks noGrp="1"/>
          </p:cNvSpPr>
          <p:nvPr>
            <p:ph type="sldNum" sz="quarter" idx="5"/>
          </p:nvPr>
        </p:nvSpPr>
        <p:spPr/>
        <p:txBody>
          <a:bodyPr/>
          <a:lstStyle/>
          <a:p>
            <a:fld id="{52C4B13B-AA80-4A5E-9A0C-2C326D2215AA}" type="slidenum">
              <a:rPr lang="en-US" smtClean="0"/>
              <a:t>38</a:t>
            </a:fld>
            <a:endParaRPr lang="en-US" dirty="0"/>
          </a:p>
        </p:txBody>
      </p:sp>
    </p:spTree>
    <p:extLst>
      <p:ext uri="{BB962C8B-B14F-4D97-AF65-F5344CB8AC3E}">
        <p14:creationId xmlns:p14="http://schemas.microsoft.com/office/powerpoint/2010/main" val="18454139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u="sng" dirty="0"/>
              <a:t>SCRIPT</a:t>
            </a:r>
          </a:p>
          <a:p>
            <a:pPr algn="l"/>
            <a:r>
              <a:rPr lang="en-US" b="0" i="0" dirty="0">
                <a:solidFill>
                  <a:srgbClr val="405261"/>
                </a:solidFill>
                <a:effectLst/>
                <a:latin typeface="Arial" panose="020B0604020202020204" pitchFamily="34" charset="0"/>
              </a:rPr>
              <a:t>The reporting tool copies data from HMIS twice a day. These data transfers are referred to as the “</a:t>
            </a:r>
            <a:r>
              <a:rPr lang="en-US" b="1" i="0" dirty="0">
                <a:solidFill>
                  <a:srgbClr val="405261"/>
                </a:solidFill>
                <a:effectLst/>
                <a:latin typeface="Arial" panose="020B0604020202020204" pitchFamily="34" charset="0"/>
              </a:rPr>
              <a:t>warehouse build</a:t>
            </a:r>
            <a:r>
              <a:rPr lang="en-US" b="0" i="0" dirty="0">
                <a:solidFill>
                  <a:srgbClr val="405261"/>
                </a:solidFill>
                <a:effectLst/>
                <a:latin typeface="Arial" panose="020B0604020202020204" pitchFamily="34" charset="0"/>
              </a:rPr>
              <a:t>” or “</a:t>
            </a:r>
            <a:r>
              <a:rPr lang="en-US" b="1" i="0" dirty="0">
                <a:solidFill>
                  <a:srgbClr val="405261"/>
                </a:solidFill>
                <a:effectLst/>
                <a:latin typeface="Arial" panose="020B0604020202020204" pitchFamily="34" charset="0"/>
              </a:rPr>
              <a:t>refresh</a:t>
            </a:r>
            <a:r>
              <a:rPr lang="en-US" b="0" i="0" dirty="0">
                <a:solidFill>
                  <a:srgbClr val="405261"/>
                </a:solidFill>
                <a:effectLst/>
                <a:latin typeface="Arial" panose="020B0604020202020204" pitchFamily="34" charset="0"/>
              </a:rPr>
              <a:t>”. When you run a report, only data that has been copied from HMIS is available to pull into that report. </a:t>
            </a:r>
          </a:p>
          <a:p>
            <a:pPr algn="l"/>
            <a:endParaRPr lang="en-US" b="0" i="0" dirty="0">
              <a:solidFill>
                <a:srgbClr val="405261"/>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[Click to Play Animation]</a:t>
            </a:r>
            <a:endParaRPr lang="en-US" b="0" i="0" dirty="0">
              <a:solidFill>
                <a:srgbClr val="405261"/>
              </a:solidFill>
              <a:effectLst/>
              <a:latin typeface="Arial" panose="020B0604020202020204" pitchFamily="34" charset="0"/>
            </a:endParaRPr>
          </a:p>
          <a:p>
            <a:pPr algn="l"/>
            <a:endParaRPr lang="en-US" b="0" i="0" dirty="0">
              <a:solidFill>
                <a:srgbClr val="405261"/>
              </a:solidFill>
              <a:effectLst/>
              <a:latin typeface="Arial" panose="020B0604020202020204" pitchFamily="34" charset="0"/>
            </a:endParaRPr>
          </a:p>
          <a:p>
            <a:pPr algn="l"/>
            <a:r>
              <a:rPr lang="en-US" b="0" i="0" dirty="0">
                <a:solidFill>
                  <a:srgbClr val="405261"/>
                </a:solidFill>
                <a:effectLst/>
                <a:latin typeface="Arial" panose="020B0604020202020204" pitchFamily="34" charset="0"/>
              </a:rPr>
              <a:t>To see when the last warehouse build was completed, you can check two different places:</a:t>
            </a:r>
          </a:p>
          <a:p>
            <a:pPr algn="l"/>
            <a:endParaRPr lang="en-US" b="0" i="0" dirty="0">
              <a:solidFill>
                <a:srgbClr val="405261"/>
              </a:solidFill>
              <a:effectLst/>
              <a:latin typeface="Arial" panose="020B0604020202020204" pitchFamily="34" charset="0"/>
            </a:endParaRPr>
          </a:p>
          <a:p>
            <a:pPr algn="l"/>
            <a:r>
              <a:rPr lang="en-US" i="1" dirty="0"/>
              <a:t>[Click to Play Animation]</a:t>
            </a:r>
            <a:endParaRPr lang="en-US" b="0" i="0" dirty="0">
              <a:solidFill>
                <a:srgbClr val="405261"/>
              </a:solidFill>
              <a:effectLst/>
              <a:latin typeface="Arial" panose="020B0604020202020204" pitchFamily="34" charset="0"/>
            </a:endParaRPr>
          </a:p>
          <a:p>
            <a:pPr algn="l"/>
            <a:endParaRPr lang="en-US" b="0" i="0" dirty="0">
              <a:solidFill>
                <a:srgbClr val="405261"/>
              </a:solidFill>
              <a:effectLst/>
              <a:latin typeface="Arial" panose="020B0604020202020204" pitchFamily="34" charset="0"/>
            </a:endParaRPr>
          </a:p>
          <a:p>
            <a:pPr marL="0" indent="0" algn="l">
              <a:buFont typeface="+mj-lt"/>
              <a:buNone/>
            </a:pPr>
            <a:r>
              <a:rPr lang="en-US" b="0" i="0" dirty="0">
                <a:solidFill>
                  <a:srgbClr val="405261"/>
                </a:solidFill>
                <a:effectLst/>
                <a:latin typeface="Arial" panose="020B0604020202020204" pitchFamily="34" charset="0"/>
              </a:rPr>
              <a:t>Folders: Find the </a:t>
            </a:r>
            <a:r>
              <a:rPr lang="en-US" b="1" i="0" dirty="0">
                <a:solidFill>
                  <a:srgbClr val="405261"/>
                </a:solidFill>
                <a:effectLst/>
                <a:latin typeface="Arial" panose="020B0604020202020204" pitchFamily="34" charset="0"/>
              </a:rPr>
              <a:t>minnesota_live_folder</a:t>
            </a:r>
            <a:r>
              <a:rPr lang="en-US" b="0" i="0" dirty="0">
                <a:solidFill>
                  <a:srgbClr val="405261"/>
                </a:solidFill>
                <a:effectLst/>
                <a:latin typeface="Arial" panose="020B0604020202020204" pitchFamily="34" charset="0"/>
              </a:rPr>
              <a:t> and check the timestamp in the </a:t>
            </a:r>
            <a:r>
              <a:rPr lang="en-US" b="1" i="0" dirty="0">
                <a:solidFill>
                  <a:srgbClr val="405261"/>
                </a:solidFill>
                <a:effectLst/>
                <a:latin typeface="Arial" panose="020B0604020202020204" pitchFamily="34" charset="0"/>
              </a:rPr>
              <a:t>Last Updated</a:t>
            </a:r>
            <a:r>
              <a:rPr lang="en-US" b="0" i="0" dirty="0">
                <a:solidFill>
                  <a:srgbClr val="405261"/>
                </a:solidFill>
                <a:effectLst/>
                <a:latin typeface="Arial" panose="020B0604020202020204" pitchFamily="34" charset="0"/>
              </a:rPr>
              <a:t> column.</a:t>
            </a:r>
          </a:p>
          <a:p>
            <a:pPr marL="0" indent="0" algn="l">
              <a:buFont typeface="+mj-lt"/>
              <a:buNone/>
            </a:pPr>
            <a:endParaRPr lang="en-US" b="0" i="0" dirty="0">
              <a:solidFill>
                <a:srgbClr val="405261"/>
              </a:solidFill>
              <a:effectLst/>
              <a:latin typeface="Arial" panose="020B0604020202020204" pitchFamily="34" charset="0"/>
            </a:endParaRPr>
          </a:p>
          <a:p>
            <a:pPr marL="0" indent="0" algn="l">
              <a:buFont typeface="+mj-lt"/>
              <a:buNone/>
            </a:pPr>
            <a:r>
              <a:rPr lang="en-US" i="1" dirty="0"/>
              <a:t>[Click to Play Animation]</a:t>
            </a:r>
          </a:p>
          <a:p>
            <a:pPr marL="0" indent="0" algn="l">
              <a:buFont typeface="+mj-lt"/>
              <a:buNone/>
            </a:pPr>
            <a:endParaRPr lang="en-US" b="0" i="1" dirty="0">
              <a:solidFill>
                <a:srgbClr val="405261"/>
              </a:solidFill>
              <a:effectLst/>
              <a:latin typeface="Arial" panose="020B0604020202020204" pitchFamily="34" charset="0"/>
            </a:endParaRPr>
          </a:p>
          <a:p>
            <a:pPr marL="0" indent="0" algn="l">
              <a:buFont typeface="+mj-lt"/>
              <a:buNone/>
            </a:pPr>
            <a:r>
              <a:rPr lang="en-US" b="0" i="0" dirty="0">
                <a:solidFill>
                  <a:srgbClr val="405261"/>
                </a:solidFill>
                <a:effectLst/>
                <a:latin typeface="Arial" panose="020B0604020202020204" pitchFamily="34" charset="0"/>
              </a:rPr>
              <a:t>User Settings: On the </a:t>
            </a:r>
            <a:r>
              <a:rPr lang="en-US" b="1" i="0" dirty="0">
                <a:solidFill>
                  <a:srgbClr val="405261"/>
                </a:solidFill>
                <a:effectLst/>
                <a:latin typeface="Arial" panose="020B0604020202020204" pitchFamily="34" charset="0"/>
              </a:rPr>
              <a:t>User Account </a:t>
            </a:r>
            <a:r>
              <a:rPr lang="en-US" b="0" i="0" dirty="0">
                <a:solidFill>
                  <a:srgbClr val="405261"/>
                </a:solidFill>
                <a:effectLst/>
                <a:latin typeface="Arial" panose="020B0604020202020204" pitchFamily="34" charset="0"/>
              </a:rPr>
              <a:t>screen, check the timestamp in the </a:t>
            </a:r>
            <a:r>
              <a:rPr lang="en-US" b="1" i="0" dirty="0">
                <a:solidFill>
                  <a:srgbClr val="405261"/>
                </a:solidFill>
                <a:effectLst/>
                <a:latin typeface="Arial" panose="020B0604020202020204" pitchFamily="34" charset="0"/>
              </a:rPr>
              <a:t>Password Last Changed</a:t>
            </a:r>
            <a:r>
              <a:rPr lang="en-US" b="0" i="0" dirty="0">
                <a:solidFill>
                  <a:srgbClr val="405261"/>
                </a:solidFill>
                <a:effectLst/>
                <a:latin typeface="Arial" panose="020B0604020202020204" pitchFamily="34" charset="0"/>
              </a:rPr>
              <a:t> field.</a:t>
            </a:r>
          </a:p>
          <a:p>
            <a:pPr marL="0" indent="0" algn="l">
              <a:buFont typeface="+mj-lt"/>
              <a:buNone/>
            </a:pPr>
            <a:endParaRPr lang="en-US" b="0" i="0" dirty="0">
              <a:solidFill>
                <a:srgbClr val="405261"/>
              </a:solidFill>
              <a:effectLst/>
              <a:latin typeface="Arial" panose="020B0604020202020204" pitchFamily="34" charset="0"/>
            </a:endParaRPr>
          </a:p>
          <a:p>
            <a:pPr marL="0" indent="0" algn="l">
              <a:buFont typeface="+mj-lt"/>
              <a:buNone/>
            </a:pPr>
            <a:r>
              <a:rPr lang="en-US" b="0" i="0" dirty="0">
                <a:solidFill>
                  <a:srgbClr val="405261"/>
                </a:solidFill>
                <a:effectLst/>
                <a:latin typeface="Arial" panose="020B0604020202020204" pitchFamily="34" charset="0"/>
              </a:rPr>
              <a:t>There may be a slight difference between the two reported times, as you can see in this example.</a:t>
            </a:r>
          </a:p>
          <a:p>
            <a:endParaRPr lang="en-US" dirty="0"/>
          </a:p>
          <a:p>
            <a:pPr marL="0" marR="0" lvl="0" indent="0" algn="l" defTabSz="914400" rtl="0" eaLnBrk="1" fontAlgn="auto" latinLnBrk="0" hangingPunct="1">
              <a:lnSpc>
                <a:spcPct val="100000"/>
              </a:lnSpc>
              <a:spcBef>
                <a:spcPts val="0"/>
              </a:spcBef>
              <a:spcAft>
                <a:spcPts val="0"/>
              </a:spcAft>
              <a:buClr>
                <a:schemeClr val="bg1"/>
              </a:buClr>
              <a:buSzTx/>
              <a:buFont typeface="+mj-lt"/>
              <a:buNone/>
              <a:tabLst/>
              <a:defRPr/>
            </a:pPr>
            <a:r>
              <a:rPr lang="en-US" i="1" dirty="0"/>
              <a:t>[Click to Transition to Next Slide]</a:t>
            </a:r>
            <a:endParaRPr lang="en-US" dirty="0"/>
          </a:p>
        </p:txBody>
      </p:sp>
      <p:sp>
        <p:nvSpPr>
          <p:cNvPr id="4" name="Slide Number Placeholder 3"/>
          <p:cNvSpPr>
            <a:spLocks noGrp="1"/>
          </p:cNvSpPr>
          <p:nvPr>
            <p:ph type="sldNum" sz="quarter" idx="5"/>
          </p:nvPr>
        </p:nvSpPr>
        <p:spPr/>
        <p:txBody>
          <a:bodyPr/>
          <a:lstStyle/>
          <a:p>
            <a:fld id="{52C4B13B-AA80-4A5E-9A0C-2C326D2215AA}" type="slidenum">
              <a:rPr lang="en-US" smtClean="0"/>
              <a:t>39</a:t>
            </a:fld>
            <a:endParaRPr lang="en-US" dirty="0"/>
          </a:p>
        </p:txBody>
      </p:sp>
    </p:spTree>
    <p:extLst>
      <p:ext uri="{BB962C8B-B14F-4D97-AF65-F5344CB8AC3E}">
        <p14:creationId xmlns:p14="http://schemas.microsoft.com/office/powerpoint/2010/main" val="233715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u="sng" dirty="0"/>
              <a:t>SCRIPT</a:t>
            </a:r>
          </a:p>
          <a:p>
            <a:pPr marL="0" indent="0">
              <a:buFont typeface="Arial" panose="020B0604020202020204" pitchFamily="34" charset="0"/>
              <a:buNone/>
            </a:pPr>
            <a:r>
              <a:rPr lang="en-US" b="0" dirty="0"/>
              <a:t>Welcome to BusinessObjects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1" dirty="0"/>
              <a:t>[Click to Transition to Next Slide]</a:t>
            </a:r>
            <a:endParaRPr lang="en-US" dirty="0"/>
          </a:p>
        </p:txBody>
      </p:sp>
      <p:sp>
        <p:nvSpPr>
          <p:cNvPr id="4" name="Slide Number Placeholder 3"/>
          <p:cNvSpPr>
            <a:spLocks noGrp="1"/>
          </p:cNvSpPr>
          <p:nvPr>
            <p:ph type="sldNum" sz="quarter" idx="5"/>
          </p:nvPr>
        </p:nvSpPr>
        <p:spPr/>
        <p:txBody>
          <a:bodyPr/>
          <a:lstStyle/>
          <a:p>
            <a:fld id="{52C4B13B-AA80-4A5E-9A0C-2C326D2215AA}" type="slidenum">
              <a:rPr lang="en-US" smtClean="0"/>
              <a:t>4</a:t>
            </a:fld>
            <a:endParaRPr lang="en-US" dirty="0"/>
          </a:p>
        </p:txBody>
      </p:sp>
    </p:spTree>
    <p:extLst>
      <p:ext uri="{BB962C8B-B14F-4D97-AF65-F5344CB8AC3E}">
        <p14:creationId xmlns:p14="http://schemas.microsoft.com/office/powerpoint/2010/main" val="24628503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b="1" dirty="0"/>
              <a:t>Web Intelligence</a:t>
            </a:r>
            <a:r>
              <a:rPr lang="en-US" dirty="0"/>
              <a:t> application is used to update existing reports and build new ones. While you may see a link to this tool displayed on your home screen, that link will only work for users with an </a:t>
            </a:r>
            <a:r>
              <a:rPr lang="en-US" b="1" dirty="0"/>
              <a:t>Adhoc Reporting </a:t>
            </a:r>
            <a:r>
              <a:rPr lang="en-US" dirty="0"/>
              <a:t>license.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[Click to Transition to Next Slide]</a:t>
            </a:r>
            <a:endParaRPr lang="en-US" dirty="0"/>
          </a:p>
        </p:txBody>
      </p:sp>
      <p:sp>
        <p:nvSpPr>
          <p:cNvPr id="4" name="Slide Number Placeholder 3"/>
          <p:cNvSpPr>
            <a:spLocks noGrp="1"/>
          </p:cNvSpPr>
          <p:nvPr>
            <p:ph type="sldNum" sz="quarter" idx="5"/>
          </p:nvPr>
        </p:nvSpPr>
        <p:spPr/>
        <p:txBody>
          <a:bodyPr/>
          <a:lstStyle/>
          <a:p>
            <a:fld id="{52C4B13B-AA80-4A5E-9A0C-2C326D2215AA}" type="slidenum">
              <a:rPr lang="en-US" smtClean="0"/>
              <a:t>40</a:t>
            </a:fld>
            <a:endParaRPr lang="en-US" dirty="0"/>
          </a:p>
        </p:txBody>
      </p:sp>
    </p:spTree>
    <p:extLst>
      <p:ext uri="{BB962C8B-B14F-4D97-AF65-F5344CB8AC3E}">
        <p14:creationId xmlns:p14="http://schemas.microsoft.com/office/powerpoint/2010/main" val="38633396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Have a question about a report?</a:t>
            </a:r>
            <a:r>
              <a:rPr lang="en-US" dirty="0"/>
              <a:t> Contact the HMIS Helpdesk at </a:t>
            </a:r>
            <a:r>
              <a:rPr lang="en-US" b="1" dirty="0"/>
              <a:t>mnhmis@icalliances.org </a:t>
            </a:r>
            <a:r>
              <a:rPr lang="en-US" dirty="0"/>
              <a:t>and we will be happy to assist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[Click to Play Animation]</a:t>
            </a:r>
          </a:p>
          <a:p>
            <a:endParaRPr lang="en-US" dirty="0"/>
          </a:p>
          <a:p>
            <a:r>
              <a:rPr lang="en-US" dirty="0"/>
              <a:t>To ensure we can offer the best possible support, we recommend the following: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[Click to Play Animation]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Schedule the report, using the Microsoft Excel file format.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[Click to Play Animation]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Include the report’s name and prompt values in your email.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[Click to Play Animation]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any client ID numbers of interest.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[Click to Play Animation]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choose to attach a copy of the report or include any screenshots, please remove any Personally Identifiable Information (PII) like client names or Social Security Numbers first!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[Click to Transition to Next Slide]</a:t>
            </a:r>
            <a:endParaRPr lang="en-US" dirty="0"/>
          </a:p>
          <a:p>
            <a:endParaRPr lang="en-US" dirty="0"/>
          </a:p>
        </p:txBody>
      </p:sp>
      <p:sp>
        <p:nvSpPr>
          <p:cNvPr id="4" name="Slide Number Placeholder 3"/>
          <p:cNvSpPr>
            <a:spLocks noGrp="1"/>
          </p:cNvSpPr>
          <p:nvPr>
            <p:ph type="sldNum" sz="quarter" idx="5"/>
          </p:nvPr>
        </p:nvSpPr>
        <p:spPr/>
        <p:txBody>
          <a:bodyPr/>
          <a:lstStyle/>
          <a:p>
            <a:fld id="{52C4B13B-AA80-4A5E-9A0C-2C326D2215AA}" type="slidenum">
              <a:rPr lang="en-US" smtClean="0"/>
              <a:t>41</a:t>
            </a:fld>
            <a:endParaRPr lang="en-US" dirty="0"/>
          </a:p>
        </p:txBody>
      </p:sp>
    </p:spTree>
    <p:extLst>
      <p:ext uri="{BB962C8B-B14F-4D97-AF65-F5344CB8AC3E}">
        <p14:creationId xmlns:p14="http://schemas.microsoft.com/office/powerpoint/2010/main" val="8776175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for watching! Please send any questions or comments to </a:t>
            </a:r>
            <a:r>
              <a:rPr lang="en-US" b="1" dirty="0"/>
              <a:t>mnhmis@icalliances.org</a:t>
            </a:r>
            <a:r>
              <a:rPr lang="en-US" dirty="0"/>
              <a:t>.</a:t>
            </a:r>
          </a:p>
          <a:p>
            <a:endParaRPr lang="en-US" dirty="0"/>
          </a:p>
          <a:p>
            <a:r>
              <a:rPr lang="en-US" i="1" dirty="0"/>
              <a:t>[Click to End Slideshow]</a:t>
            </a:r>
          </a:p>
        </p:txBody>
      </p:sp>
      <p:sp>
        <p:nvSpPr>
          <p:cNvPr id="4" name="Slide Number Placeholder 3"/>
          <p:cNvSpPr>
            <a:spLocks noGrp="1"/>
          </p:cNvSpPr>
          <p:nvPr>
            <p:ph type="sldNum" sz="quarter" idx="5"/>
          </p:nvPr>
        </p:nvSpPr>
        <p:spPr/>
        <p:txBody>
          <a:bodyPr/>
          <a:lstStyle/>
          <a:p>
            <a:fld id="{52C4B13B-AA80-4A5E-9A0C-2C326D2215AA}" type="slidenum">
              <a:rPr lang="en-US" smtClean="0"/>
              <a:t>42</a:t>
            </a:fld>
            <a:endParaRPr lang="en-US" dirty="0"/>
          </a:p>
        </p:txBody>
      </p:sp>
    </p:spTree>
    <p:extLst>
      <p:ext uri="{BB962C8B-B14F-4D97-AF65-F5344CB8AC3E}">
        <p14:creationId xmlns:p14="http://schemas.microsoft.com/office/powerpoint/2010/main" val="2975809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There </a:t>
            </a:r>
            <a:r>
              <a:rPr lang="en-US" dirty="0"/>
              <a:t>are three ways to open the reporting tool in HMIS: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[Click to Play Animation]</a:t>
            </a:r>
          </a:p>
          <a:p>
            <a:endParaRPr lang="en-US" dirty="0"/>
          </a:p>
          <a:p>
            <a:pPr marL="0" indent="0">
              <a:buClr>
                <a:schemeClr val="bg1"/>
              </a:buClr>
              <a:buFont typeface="+mj-lt"/>
              <a:buNone/>
            </a:pPr>
            <a:r>
              <a:rPr lang="en-US" dirty="0"/>
              <a:t>Click on the </a:t>
            </a:r>
            <a:r>
              <a:rPr lang="en-US" b="1" dirty="0"/>
              <a:t>Connect to BusinessObjects</a:t>
            </a:r>
            <a:r>
              <a:rPr lang="en-US" dirty="0"/>
              <a:t> link found in the top right corner of the screen.</a:t>
            </a:r>
          </a:p>
          <a:p>
            <a:pPr marL="0" marR="0" lvl="0" indent="0" algn="l" defTabSz="914400" rtl="0" eaLnBrk="1" fontAlgn="auto" latinLnBrk="0" hangingPunct="1">
              <a:lnSpc>
                <a:spcPct val="100000"/>
              </a:lnSpc>
              <a:spcBef>
                <a:spcPts val="0"/>
              </a:spcBef>
              <a:spcAft>
                <a:spcPts val="0"/>
              </a:spcAft>
              <a:buClr>
                <a:schemeClr val="bg1"/>
              </a:buClr>
              <a:buSzTx/>
              <a:buFont typeface="+mj-lt"/>
              <a:buNone/>
              <a:tabLst/>
              <a:defRPr/>
            </a:pPr>
            <a:endParaRPr lang="en-US" i="1" dirty="0"/>
          </a:p>
          <a:p>
            <a:pPr marL="0" marR="0" lvl="0" indent="0" algn="l" defTabSz="914400" rtl="0" eaLnBrk="1" fontAlgn="auto" latinLnBrk="0" hangingPunct="1">
              <a:lnSpc>
                <a:spcPct val="100000"/>
              </a:lnSpc>
              <a:spcBef>
                <a:spcPts val="0"/>
              </a:spcBef>
              <a:spcAft>
                <a:spcPts val="0"/>
              </a:spcAft>
              <a:buClr>
                <a:schemeClr val="bg1"/>
              </a:buClr>
              <a:buSzTx/>
              <a:buFont typeface="+mj-lt"/>
              <a:buNone/>
              <a:tabLst/>
              <a:defRPr/>
            </a:pPr>
            <a:r>
              <a:rPr lang="en-US" i="1" dirty="0"/>
              <a:t>[Click to Play Animation]</a:t>
            </a:r>
          </a:p>
          <a:p>
            <a:pPr marL="685800" lvl="1" indent="-228600">
              <a:buClr>
                <a:schemeClr val="bg1"/>
              </a:buClr>
              <a:buFont typeface="+mj-lt"/>
              <a:buAutoNum type="arabicPeriod"/>
            </a:pPr>
            <a:endParaRPr lang="en-US" dirty="0"/>
          </a:p>
          <a:p>
            <a:pPr marL="0" indent="0">
              <a:buClr>
                <a:schemeClr val="bg1"/>
              </a:buClr>
              <a:buFont typeface="+mj-lt"/>
              <a:buNone/>
            </a:pPr>
            <a:r>
              <a:rPr lang="en-US" dirty="0"/>
              <a:t>Click on the arrow next to </a:t>
            </a:r>
            <a:r>
              <a:rPr lang="en-US" b="1" dirty="0"/>
              <a:t>Reports</a:t>
            </a:r>
            <a:r>
              <a:rPr lang="en-US" dirty="0"/>
              <a:t> in the left side navigation menu. Then, select </a:t>
            </a:r>
            <a:r>
              <a:rPr lang="en-US" b="1" dirty="0"/>
              <a:t>SAP BusinessObjects </a:t>
            </a:r>
            <a:r>
              <a:rPr lang="en-US" dirty="0"/>
              <a:t>from the list of report options.</a:t>
            </a:r>
          </a:p>
          <a:p>
            <a:pPr marL="0" marR="0" lvl="0" indent="0" algn="l" defTabSz="914400" rtl="0" eaLnBrk="1" fontAlgn="auto" latinLnBrk="0" hangingPunct="1">
              <a:lnSpc>
                <a:spcPct val="100000"/>
              </a:lnSpc>
              <a:spcBef>
                <a:spcPts val="0"/>
              </a:spcBef>
              <a:spcAft>
                <a:spcPts val="0"/>
              </a:spcAft>
              <a:buClr>
                <a:schemeClr val="bg1"/>
              </a:buClr>
              <a:buSzTx/>
              <a:buFont typeface="+mj-lt"/>
              <a:buNone/>
              <a:tabLst/>
              <a:defRPr/>
            </a:pPr>
            <a:endParaRPr lang="en-US" i="1" dirty="0"/>
          </a:p>
          <a:p>
            <a:pPr marL="0" marR="0" lvl="0" indent="0" algn="l" defTabSz="914400" rtl="0" eaLnBrk="1" fontAlgn="auto" latinLnBrk="0" hangingPunct="1">
              <a:lnSpc>
                <a:spcPct val="100000"/>
              </a:lnSpc>
              <a:spcBef>
                <a:spcPts val="0"/>
              </a:spcBef>
              <a:spcAft>
                <a:spcPts val="0"/>
              </a:spcAft>
              <a:buClr>
                <a:schemeClr val="bg1"/>
              </a:buClr>
              <a:buSzTx/>
              <a:buFont typeface="+mj-lt"/>
              <a:buNone/>
              <a:tabLst/>
              <a:defRPr/>
            </a:pPr>
            <a:r>
              <a:rPr lang="en-US" i="1" dirty="0"/>
              <a:t>[Click to Play Animation]</a:t>
            </a:r>
            <a:br>
              <a:rPr lang="en-US" dirty="0"/>
            </a:br>
            <a:endParaRPr lang="en-US" dirty="0"/>
          </a:p>
          <a:p>
            <a:pPr marL="0" marR="0" lvl="0" indent="0" algn="l" defTabSz="914400" rtl="0" eaLnBrk="1" fontAlgn="auto" latinLnBrk="0" hangingPunct="1">
              <a:lnSpc>
                <a:spcPct val="100000"/>
              </a:lnSpc>
              <a:spcBef>
                <a:spcPts val="0"/>
              </a:spcBef>
              <a:spcAft>
                <a:spcPts val="0"/>
              </a:spcAft>
              <a:buClr>
                <a:schemeClr val="bg1"/>
              </a:buClr>
              <a:buSzTx/>
              <a:buFont typeface="+mj-lt"/>
              <a:buNone/>
              <a:tabLst/>
              <a:defRPr/>
            </a:pPr>
            <a:r>
              <a:rPr lang="en-US" dirty="0"/>
              <a:t>Click on </a:t>
            </a:r>
            <a:r>
              <a:rPr lang="en-US" b="1" dirty="0"/>
              <a:t>Reports </a:t>
            </a:r>
            <a:r>
              <a:rPr lang="en-US" dirty="0"/>
              <a:t>in the navigation menu to open the Report Dashboard. Then, choose </a:t>
            </a:r>
            <a:r>
              <a:rPr lang="en-US" b="1" dirty="0"/>
              <a:t>SAP BusinessObjects </a:t>
            </a:r>
            <a:r>
              <a:rPr lang="en-US" dirty="0"/>
              <a:t>from the list of Custom Report options.</a:t>
            </a:r>
          </a:p>
          <a:p>
            <a:pPr marL="0" lvl="0" indent="0">
              <a:buClr>
                <a:schemeClr val="bg1"/>
              </a:buClr>
              <a:buFont typeface="+mj-lt"/>
              <a:buNone/>
            </a:pPr>
            <a:endParaRPr lang="en-US" i="1" dirty="0"/>
          </a:p>
          <a:p>
            <a:pPr marL="0" lvl="0" indent="0">
              <a:buClr>
                <a:schemeClr val="bg1"/>
              </a:buClr>
              <a:buFont typeface="+mj-lt"/>
              <a:buNone/>
            </a:pPr>
            <a:r>
              <a:rPr lang="en-US" i="1" dirty="0"/>
              <a:t>[Click to Transition to Next Slide]</a:t>
            </a:r>
            <a:endParaRPr lang="en-US" dirty="0"/>
          </a:p>
        </p:txBody>
      </p:sp>
      <p:sp>
        <p:nvSpPr>
          <p:cNvPr id="4" name="Slide Number Placeholder 3"/>
          <p:cNvSpPr>
            <a:spLocks noGrp="1"/>
          </p:cNvSpPr>
          <p:nvPr>
            <p:ph type="sldNum" sz="quarter" idx="5"/>
          </p:nvPr>
        </p:nvSpPr>
        <p:spPr/>
        <p:txBody>
          <a:bodyPr/>
          <a:lstStyle/>
          <a:p>
            <a:fld id="{52C4B13B-AA80-4A5E-9A0C-2C326D2215AA}" type="slidenum">
              <a:rPr lang="en-US" smtClean="0"/>
              <a:t>5</a:t>
            </a:fld>
            <a:endParaRPr lang="en-US" dirty="0"/>
          </a:p>
        </p:txBody>
      </p:sp>
    </p:spTree>
    <p:extLst>
      <p:ext uri="{BB962C8B-B14F-4D97-AF65-F5344CB8AC3E}">
        <p14:creationId xmlns:p14="http://schemas.microsoft.com/office/powerpoint/2010/main" val="1281099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SCRIPT</a:t>
            </a:r>
          </a:p>
          <a:p>
            <a:r>
              <a:rPr lang="en-US" dirty="0"/>
              <a:t>The first time you open BusinessObjects, a </a:t>
            </a:r>
            <a:r>
              <a:rPr lang="en-US" b="1" dirty="0"/>
              <a:t>Data Protection</a:t>
            </a:r>
            <a:r>
              <a:rPr lang="en-US" dirty="0"/>
              <a:t> popup will appear. Selecting </a:t>
            </a:r>
            <a:r>
              <a:rPr lang="en-US" b="1" dirty="0"/>
              <a:t>Don’t show this message again</a:t>
            </a:r>
            <a:r>
              <a:rPr lang="en-US" dirty="0"/>
              <a:t> before closing the popup will prevent it from appearing again.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[Click to Play Animation]</a:t>
            </a:r>
          </a:p>
          <a:p>
            <a:endParaRPr lang="en-US" dirty="0"/>
          </a:p>
          <a:p>
            <a:r>
              <a:rPr lang="en-US" dirty="0"/>
              <a:t>After closing the popup, you will see the </a:t>
            </a:r>
            <a:r>
              <a:rPr lang="en-US" b="1" dirty="0"/>
              <a:t>BI</a:t>
            </a:r>
            <a:r>
              <a:rPr lang="en-US" dirty="0"/>
              <a:t>, or “Business Intelligence” </a:t>
            </a:r>
            <a:r>
              <a:rPr lang="en-US" b="1" dirty="0"/>
              <a:t>Launch Pad</a:t>
            </a:r>
            <a:r>
              <a:rPr lang="en-US" b="0" dirty="0"/>
              <a:t>. From this home screen, you can look for a report to run, review saved reports, and update your user account settings.</a:t>
            </a:r>
          </a:p>
          <a:p>
            <a:endParaRPr lang="en-US" b="0" i="1" dirty="0"/>
          </a:p>
          <a:p>
            <a:pPr marL="0" marR="0" lvl="0" indent="0" algn="l" defTabSz="914400" rtl="0" eaLnBrk="1" fontAlgn="auto" latinLnBrk="0" hangingPunct="1">
              <a:lnSpc>
                <a:spcPct val="100000"/>
              </a:lnSpc>
              <a:spcBef>
                <a:spcPts val="0"/>
              </a:spcBef>
              <a:spcAft>
                <a:spcPts val="0"/>
              </a:spcAft>
              <a:buClr>
                <a:schemeClr val="bg1"/>
              </a:buClr>
              <a:buSzTx/>
              <a:buFont typeface="+mj-lt"/>
              <a:buNone/>
              <a:tabLst/>
              <a:defRPr/>
            </a:pPr>
            <a:r>
              <a:rPr lang="en-US" i="1" dirty="0"/>
              <a:t>[Click to Transition to Next Slide]</a:t>
            </a:r>
            <a:endParaRPr lang="en-US" dirty="0"/>
          </a:p>
        </p:txBody>
      </p:sp>
      <p:sp>
        <p:nvSpPr>
          <p:cNvPr id="4" name="Slide Number Placeholder 3"/>
          <p:cNvSpPr>
            <a:spLocks noGrp="1"/>
          </p:cNvSpPr>
          <p:nvPr>
            <p:ph type="sldNum" sz="quarter" idx="5"/>
          </p:nvPr>
        </p:nvSpPr>
        <p:spPr/>
        <p:txBody>
          <a:bodyPr/>
          <a:lstStyle/>
          <a:p>
            <a:fld id="{52C4B13B-AA80-4A5E-9A0C-2C326D2215AA}" type="slidenum">
              <a:rPr lang="en-US" smtClean="0"/>
              <a:t>6</a:t>
            </a:fld>
            <a:endParaRPr lang="en-US" dirty="0"/>
          </a:p>
        </p:txBody>
      </p:sp>
    </p:spTree>
    <p:extLst>
      <p:ext uri="{BB962C8B-B14F-4D97-AF65-F5344CB8AC3E}">
        <p14:creationId xmlns:p14="http://schemas.microsoft.com/office/powerpoint/2010/main" val="2026069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SCRIPT</a:t>
            </a:r>
          </a:p>
          <a:p>
            <a:r>
              <a:rPr lang="en-US" b="0" dirty="0"/>
              <a:t>The number of options on the home screen can be overwhelming. Thankfully, you onl</a:t>
            </a:r>
            <a:r>
              <a:rPr lang="en-US" dirty="0"/>
              <a:t>y need to care about these features:</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[Click to Play Animation]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Folders</a:t>
            </a:r>
            <a:r>
              <a:rPr lang="en-US" dirty="0"/>
              <a:t>, </a:t>
            </a:r>
            <a:r>
              <a:rPr lang="en-US" b="1" dirty="0"/>
              <a:t>BI Inbox</a:t>
            </a:r>
            <a:r>
              <a:rPr lang="en-US" dirty="0"/>
              <a:t>, </a:t>
            </a:r>
            <a:r>
              <a:rPr lang="en-US" b="1" dirty="0"/>
              <a:t>Instances</a:t>
            </a:r>
            <a:r>
              <a:rPr lang="en-US" dirty="0"/>
              <a:t>, </a:t>
            </a:r>
            <a:r>
              <a:rPr lang="en-US" b="1" dirty="0"/>
              <a:t>Recently Run</a:t>
            </a:r>
            <a:r>
              <a:rPr lang="en-US" dirty="0"/>
              <a:t>, and </a:t>
            </a:r>
            <a:r>
              <a:rPr lang="en-US" b="1" dirty="0"/>
              <a:t>User Settings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[Click to Play Animation]</a:t>
            </a:r>
          </a:p>
          <a:p>
            <a:endParaRPr lang="en-US" dirty="0"/>
          </a:p>
          <a:p>
            <a:r>
              <a:rPr lang="en-US" dirty="0"/>
              <a:t>For the best user experience, ICA recommends that you hide unneeded features. Let’s see how to do that next!</a:t>
            </a:r>
          </a:p>
          <a:p>
            <a:endParaRPr lang="en-US" i="1" dirty="0"/>
          </a:p>
          <a:p>
            <a:r>
              <a:rPr lang="en-US" i="1" dirty="0"/>
              <a:t>[Click to Transition to Next Slide]</a:t>
            </a:r>
          </a:p>
          <a:p>
            <a:pPr marL="0" marR="0" lvl="0" indent="0" algn="l" defTabSz="914400" rtl="0" eaLnBrk="1" fontAlgn="auto" latinLnBrk="0" hangingPunct="1">
              <a:lnSpc>
                <a:spcPct val="100000"/>
              </a:lnSpc>
              <a:spcBef>
                <a:spcPts val="0"/>
              </a:spcBef>
              <a:spcAft>
                <a:spcPts val="0"/>
              </a:spcAft>
              <a:buClr>
                <a:schemeClr val="bg1"/>
              </a:buClr>
              <a:buSzTx/>
              <a:buFont typeface="+mj-lt"/>
              <a:buNone/>
              <a:tabLst/>
              <a:defRPr/>
            </a:pPr>
            <a:endParaRPr lang="en-US" i="1" dirty="0"/>
          </a:p>
          <a:p>
            <a:pPr marL="0" marR="0" lvl="0" indent="0" algn="l" defTabSz="914400" rtl="0" eaLnBrk="1" fontAlgn="auto" latinLnBrk="0" hangingPunct="1">
              <a:lnSpc>
                <a:spcPct val="100000"/>
              </a:lnSpc>
              <a:spcBef>
                <a:spcPts val="0"/>
              </a:spcBef>
              <a:spcAft>
                <a:spcPts val="0"/>
              </a:spcAft>
              <a:buClr>
                <a:schemeClr val="bg1"/>
              </a:buClr>
              <a:buSzTx/>
              <a:buFont typeface="+mj-lt"/>
              <a:buNone/>
              <a:tabLst/>
              <a:defRPr/>
            </a:pPr>
            <a:endParaRPr lang="en-US" dirty="0"/>
          </a:p>
        </p:txBody>
      </p:sp>
      <p:sp>
        <p:nvSpPr>
          <p:cNvPr id="4" name="Slide Number Placeholder 3"/>
          <p:cNvSpPr>
            <a:spLocks noGrp="1"/>
          </p:cNvSpPr>
          <p:nvPr>
            <p:ph type="sldNum" sz="quarter" idx="5"/>
          </p:nvPr>
        </p:nvSpPr>
        <p:spPr/>
        <p:txBody>
          <a:bodyPr/>
          <a:lstStyle/>
          <a:p>
            <a:fld id="{52C4B13B-AA80-4A5E-9A0C-2C326D2215AA}" type="slidenum">
              <a:rPr lang="en-US" smtClean="0"/>
              <a:t>7</a:t>
            </a:fld>
            <a:endParaRPr lang="en-US" dirty="0"/>
          </a:p>
        </p:txBody>
      </p:sp>
    </p:spTree>
    <p:extLst>
      <p:ext uri="{BB962C8B-B14F-4D97-AF65-F5344CB8AC3E}">
        <p14:creationId xmlns:p14="http://schemas.microsoft.com/office/powerpoint/2010/main" val="2013566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SCRIPT</a:t>
            </a:r>
          </a:p>
          <a:p>
            <a:r>
              <a:rPr lang="en-US" dirty="0"/>
              <a:t>User settings.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[Click to Transition to Next Slide]</a:t>
            </a:r>
          </a:p>
        </p:txBody>
      </p:sp>
      <p:sp>
        <p:nvSpPr>
          <p:cNvPr id="4" name="Slide Number Placeholder 3"/>
          <p:cNvSpPr>
            <a:spLocks noGrp="1"/>
          </p:cNvSpPr>
          <p:nvPr>
            <p:ph type="sldNum" sz="quarter" idx="5"/>
          </p:nvPr>
        </p:nvSpPr>
        <p:spPr/>
        <p:txBody>
          <a:bodyPr/>
          <a:lstStyle/>
          <a:p>
            <a:fld id="{52C4B13B-AA80-4A5E-9A0C-2C326D2215AA}" type="slidenum">
              <a:rPr lang="en-US" smtClean="0"/>
              <a:t>8</a:t>
            </a:fld>
            <a:endParaRPr lang="en-US" dirty="0"/>
          </a:p>
        </p:txBody>
      </p:sp>
    </p:spTree>
    <p:extLst>
      <p:ext uri="{BB962C8B-B14F-4D97-AF65-F5344CB8AC3E}">
        <p14:creationId xmlns:p14="http://schemas.microsoft.com/office/powerpoint/2010/main" val="3731427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SCRIPT</a:t>
            </a:r>
          </a:p>
          <a:p>
            <a:r>
              <a:rPr lang="en-US" dirty="0"/>
              <a:t>Hiding unneeded features.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[Click to Transition to Next Slide]</a:t>
            </a:r>
          </a:p>
          <a:p>
            <a:endParaRPr lang="en-US" dirty="0"/>
          </a:p>
        </p:txBody>
      </p:sp>
      <p:sp>
        <p:nvSpPr>
          <p:cNvPr id="4" name="Slide Number Placeholder 3"/>
          <p:cNvSpPr>
            <a:spLocks noGrp="1"/>
          </p:cNvSpPr>
          <p:nvPr>
            <p:ph type="sldNum" sz="quarter" idx="5"/>
          </p:nvPr>
        </p:nvSpPr>
        <p:spPr/>
        <p:txBody>
          <a:bodyPr/>
          <a:lstStyle/>
          <a:p>
            <a:fld id="{52C4B13B-AA80-4A5E-9A0C-2C326D2215AA}" type="slidenum">
              <a:rPr lang="en-US" smtClean="0"/>
              <a:t>9</a:t>
            </a:fld>
            <a:endParaRPr lang="en-US" dirty="0"/>
          </a:p>
        </p:txBody>
      </p:sp>
    </p:spTree>
    <p:extLst>
      <p:ext uri="{BB962C8B-B14F-4D97-AF65-F5344CB8AC3E}">
        <p14:creationId xmlns:p14="http://schemas.microsoft.com/office/powerpoint/2010/main" val="34623148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rgbClr val="00629B"/>
                </a:solidFill>
              </a:defRPr>
            </a:lvl1pPr>
          </a:lstStyle>
          <a:p>
            <a:r>
              <a:rPr lang="en-US"/>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5093" t="13525" r="4469" b="15895"/>
          <a:stretch/>
        </p:blipFill>
        <p:spPr>
          <a:xfrm>
            <a:off x="9718096" y="369665"/>
            <a:ext cx="2100937" cy="781050"/>
          </a:xfrm>
          <a:prstGeom prst="rect">
            <a:avLst/>
          </a:prstGeom>
        </p:spPr>
      </p:pic>
    </p:spTree>
    <p:extLst>
      <p:ext uri="{BB962C8B-B14F-4D97-AF65-F5344CB8AC3E}">
        <p14:creationId xmlns:p14="http://schemas.microsoft.com/office/powerpoint/2010/main" val="792243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8126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457200" y="594360"/>
            <a:ext cx="3200400" cy="1547480"/>
          </a:xfrm>
        </p:spPr>
        <p:txBody>
          <a:bodyPr anchor="b">
            <a:normAutofit/>
          </a:bodyPr>
          <a:lstStyle>
            <a:lvl1pPr marL="0" marR="0" indent="0" algn="l" defTabSz="914400" rtl="0" eaLnBrk="1" fontAlgn="auto" latinLnBrk="0" hangingPunct="1">
              <a:lnSpc>
                <a:spcPct val="85000"/>
              </a:lnSpc>
              <a:spcBef>
                <a:spcPct val="0"/>
              </a:spcBef>
              <a:spcAft>
                <a:spcPts val="0"/>
              </a:spcAft>
              <a:buClrTx/>
              <a:buSzTx/>
              <a:buFontTx/>
              <a:buNone/>
              <a:tabLst/>
              <a:defRPr sz="3200" b="0">
                <a:solidFill>
                  <a:srgbClr val="FFFFFF"/>
                </a:solidFill>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lang="en-US"/>
              <a:t>Click to add text.</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hasCustomPrompt="1"/>
          </p:nvPr>
        </p:nvSpPr>
        <p:spPr>
          <a:xfrm>
            <a:off x="457200" y="2240692"/>
            <a:ext cx="3200400" cy="4064512"/>
          </a:xfrm>
        </p:spPr>
        <p:txBody>
          <a:bodyPr lIns="91440" rIns="91440">
            <a:normAutofit/>
          </a:bodyPr>
          <a:lstStyle>
            <a:lvl1pPr marL="0" marR="0" indent="0" algn="l" defTabSz="914400" rtl="0" eaLnBrk="1" fontAlgn="auto" latinLnBrk="0" hangingPunct="1">
              <a:lnSpc>
                <a:spcPct val="90000"/>
              </a:lnSpc>
              <a:spcBef>
                <a:spcPts val="1200"/>
              </a:spcBef>
              <a:spcAft>
                <a:spcPts val="200"/>
              </a:spcAft>
              <a:buClr>
                <a:schemeClr val="accent1"/>
              </a:buClr>
              <a:buSzPct val="100000"/>
              <a:buFont typeface="Calibri" panose="020F0502020204030204" pitchFamily="34" charset="0"/>
              <a:buNone/>
              <a:tabLst/>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90000"/>
              </a:lnSpc>
              <a:spcBef>
                <a:spcPts val="1200"/>
              </a:spcBef>
              <a:spcAft>
                <a:spcPts val="200"/>
              </a:spcAft>
              <a:buClr>
                <a:schemeClr val="accent1"/>
              </a:buClr>
              <a:buSzPct val="100000"/>
              <a:buFont typeface="Calibri" panose="020F0502020204030204" pitchFamily="34" charset="0"/>
              <a:buNone/>
              <a:tabLst/>
              <a:defRPr/>
            </a:pPr>
            <a:r>
              <a:rPr lang="en-US"/>
              <a:t>Click to add text.</a:t>
            </a:r>
          </a:p>
        </p:txBody>
      </p:sp>
      <p:cxnSp>
        <p:nvCxnSpPr>
          <p:cNvPr id="11" name="Straight Connector 10">
            <a:extLst>
              <a:ext uri="{FF2B5EF4-FFF2-40B4-BE49-F238E27FC236}">
                <a16:creationId xmlns:a16="http://schemas.microsoft.com/office/drawing/2014/main" id="{CE38F1B3-5080-4BEC-9E50-06CF60F1FCFB}"/>
              </a:ext>
            </a:extLst>
          </p:cNvPr>
          <p:cNvCxnSpPr/>
          <p:nvPr userDrawn="1"/>
        </p:nvCxnSpPr>
        <p:spPr>
          <a:xfrm>
            <a:off x="457200" y="2141840"/>
            <a:ext cx="32004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20843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_Expanded">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457200" y="174231"/>
            <a:ext cx="3200400" cy="1547480"/>
          </a:xfrm>
        </p:spPr>
        <p:txBody>
          <a:bodyPr anchor="b">
            <a:normAutofit/>
          </a:bodyPr>
          <a:lstStyle>
            <a:lvl1pPr marL="0" marR="0" indent="0" algn="l" defTabSz="914400" rtl="0" eaLnBrk="1" fontAlgn="auto" latinLnBrk="0" hangingPunct="1">
              <a:lnSpc>
                <a:spcPct val="85000"/>
              </a:lnSpc>
              <a:spcBef>
                <a:spcPct val="0"/>
              </a:spcBef>
              <a:spcAft>
                <a:spcPts val="0"/>
              </a:spcAft>
              <a:buClrTx/>
              <a:buSzTx/>
              <a:buFontTx/>
              <a:buNone/>
              <a:tabLst/>
              <a:defRPr sz="3200" b="0">
                <a:solidFill>
                  <a:srgbClr val="FFFFFF"/>
                </a:solidFill>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lang="en-US"/>
              <a:t>Click to add text.</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hasCustomPrompt="1"/>
          </p:nvPr>
        </p:nvSpPr>
        <p:spPr>
          <a:xfrm>
            <a:off x="457200" y="1820557"/>
            <a:ext cx="3200400" cy="4863207"/>
          </a:xfrm>
        </p:spPr>
        <p:txBody>
          <a:bodyPr lIns="91440" rIns="91440">
            <a:normAutofit/>
          </a:bodyPr>
          <a:lstStyle>
            <a:lvl1pPr marL="0" marR="0" indent="0" algn="l" defTabSz="914400" rtl="0" eaLnBrk="1" fontAlgn="auto" latinLnBrk="0" hangingPunct="1">
              <a:lnSpc>
                <a:spcPct val="90000"/>
              </a:lnSpc>
              <a:spcBef>
                <a:spcPts val="1200"/>
              </a:spcBef>
              <a:spcAft>
                <a:spcPts val="200"/>
              </a:spcAft>
              <a:buClr>
                <a:schemeClr val="accent1"/>
              </a:buClr>
              <a:buSzPct val="100000"/>
              <a:buFont typeface="Calibri" panose="020F0502020204030204" pitchFamily="34" charset="0"/>
              <a:buNone/>
              <a:tabLst/>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90000"/>
              </a:lnSpc>
              <a:spcBef>
                <a:spcPts val="1200"/>
              </a:spcBef>
              <a:spcAft>
                <a:spcPts val="200"/>
              </a:spcAft>
              <a:buClr>
                <a:schemeClr val="accent1"/>
              </a:buClr>
              <a:buSzPct val="100000"/>
              <a:buFont typeface="Calibri" panose="020F0502020204030204" pitchFamily="34" charset="0"/>
              <a:buNone/>
              <a:tabLst/>
              <a:defRPr/>
            </a:pPr>
            <a:r>
              <a:rPr lang="en-US"/>
              <a:t>Click to add text.</a:t>
            </a:r>
          </a:p>
        </p:txBody>
      </p:sp>
      <p:cxnSp>
        <p:nvCxnSpPr>
          <p:cNvPr id="11" name="Straight Connector 10">
            <a:extLst>
              <a:ext uri="{FF2B5EF4-FFF2-40B4-BE49-F238E27FC236}">
                <a16:creationId xmlns:a16="http://schemas.microsoft.com/office/drawing/2014/main" id="{CE38F1B3-5080-4BEC-9E50-06CF60F1FCFB}"/>
              </a:ext>
            </a:extLst>
          </p:cNvPr>
          <p:cNvCxnSpPr>
            <a:cxnSpLocks/>
          </p:cNvCxnSpPr>
          <p:nvPr userDrawn="1"/>
        </p:nvCxnSpPr>
        <p:spPr>
          <a:xfrm>
            <a:off x="457200" y="1720207"/>
            <a:ext cx="32004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3795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630555"/>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9038" y="5774508"/>
            <a:ext cx="10111506" cy="1023599"/>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6" name="Straight Connector 5">
            <a:extLst>
              <a:ext uri="{FF2B5EF4-FFF2-40B4-BE49-F238E27FC236}">
                <a16:creationId xmlns:a16="http://schemas.microsoft.com/office/drawing/2014/main" id="{AAA24DD5-9FA3-4AD3-802C-E6CFFD404E91}"/>
              </a:ext>
            </a:extLst>
          </p:cNvPr>
          <p:cNvCxnSpPr/>
          <p:nvPr userDrawn="1"/>
        </p:nvCxnSpPr>
        <p:spPr>
          <a:xfrm>
            <a:off x="1097280" y="5643928"/>
            <a:ext cx="10113264" cy="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799076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_Flipped">
    <p:spTree>
      <p:nvGrpSpPr>
        <p:cNvPr id="1" name=""/>
        <p:cNvGrpSpPr/>
        <p:nvPr/>
      </p:nvGrpSpPr>
      <p:grpSpPr>
        <a:xfrm>
          <a:off x="0" y="0"/>
          <a:ext cx="0" cy="0"/>
          <a:chOff x="0" y="0"/>
          <a:chExt cx="0" cy="0"/>
        </a:xfrm>
      </p:grpSpPr>
      <p:sp>
        <p:nvSpPr>
          <p:cNvPr id="8" name="Rectangle 7"/>
          <p:cNvSpPr/>
          <p:nvPr/>
        </p:nvSpPr>
        <p:spPr>
          <a:xfrm>
            <a:off x="0" y="0"/>
            <a:ext cx="12188825" cy="1905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1902943"/>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121920"/>
            <a:ext cx="10113264" cy="630555"/>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1974033"/>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9038" y="821508"/>
            <a:ext cx="10111506" cy="1023599"/>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6" name="Straight Connector 5">
            <a:extLst>
              <a:ext uri="{FF2B5EF4-FFF2-40B4-BE49-F238E27FC236}">
                <a16:creationId xmlns:a16="http://schemas.microsoft.com/office/drawing/2014/main" id="{AAA24DD5-9FA3-4AD3-802C-E6CFFD404E91}"/>
              </a:ext>
            </a:extLst>
          </p:cNvPr>
          <p:cNvCxnSpPr/>
          <p:nvPr userDrawn="1"/>
        </p:nvCxnSpPr>
        <p:spPr>
          <a:xfrm>
            <a:off x="1097280" y="690928"/>
            <a:ext cx="10113264" cy="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13904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0EFF3E-30BC-49BD-9B3D-8C9733CF27A0}" type="datetime1">
              <a:rPr lang="en-US" smtClean="0"/>
              <a:t>7/29/2022</a:t>
            </a:fld>
            <a:endParaRPr lang="en-US" dirty="0"/>
          </a:p>
        </p:txBody>
      </p:sp>
      <p:sp>
        <p:nvSpPr>
          <p:cNvPr id="5" name="Footer Placeholder 4"/>
          <p:cNvSpPr>
            <a:spLocks noGrp="1"/>
          </p:cNvSpPr>
          <p:nvPr>
            <p:ph type="ftr" sz="quarter" idx="11"/>
          </p:nvPr>
        </p:nvSpPr>
        <p:spPr/>
        <p:txBody>
          <a:bodyPr/>
          <a:lstStyle/>
          <a:p>
            <a:r>
              <a:rPr lang="en-US" dirty="0"/>
              <a:t>www.icalliances.org</a:t>
            </a:r>
          </a:p>
        </p:txBody>
      </p:sp>
      <p:sp>
        <p:nvSpPr>
          <p:cNvPr id="6" name="Slide Number Placeholder 5"/>
          <p:cNvSpPr>
            <a:spLocks noGrp="1"/>
          </p:cNvSpPr>
          <p:nvPr>
            <p:ph type="sldNum" sz="quarter" idx="12"/>
          </p:nvPr>
        </p:nvSpPr>
        <p:spPr/>
        <p:txBody>
          <a:bodyPr/>
          <a:lstStyle/>
          <a:p>
            <a:fld id="{E18F5AD3-A273-4C92-8C1D-2189FF9C7BEB}" type="slidenum">
              <a:rPr lang="en-US" smtClean="0"/>
              <a:t>‹#›</a:t>
            </a:fld>
            <a:endParaRPr lang="en-US" dirty="0"/>
          </a:p>
        </p:txBody>
      </p:sp>
    </p:spTree>
    <p:extLst>
      <p:ext uri="{BB962C8B-B14F-4D97-AF65-F5344CB8AC3E}">
        <p14:creationId xmlns:p14="http://schemas.microsoft.com/office/powerpoint/2010/main" val="22118689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378CD02-3574-43F5-8387-436CA55D207B}"/>
              </a:ext>
            </a:extLst>
          </p:cNvPr>
          <p:cNvSpPr/>
          <p:nvPr userDrawn="1"/>
        </p:nvSpPr>
        <p:spPr>
          <a:xfrm>
            <a:off x="3175" y="6400800"/>
            <a:ext cx="12188825" cy="457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5DC54545-2B21-43F9-BA90-3513F4520EEE}"/>
              </a:ext>
            </a:extLst>
          </p:cNvPr>
          <p:cNvSpPr/>
          <p:nvPr userDrawn="1"/>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2C1A9B-F640-4A20-A9E8-0D317544E7CC}" type="datetime1">
              <a:rPr lang="en-US" smtClean="0"/>
              <a:t>7/29/2022</a:t>
            </a:fld>
            <a:endParaRPr lang="en-US" dirty="0"/>
          </a:p>
        </p:txBody>
      </p:sp>
      <p:sp>
        <p:nvSpPr>
          <p:cNvPr id="5" name="Footer Placeholder 4"/>
          <p:cNvSpPr>
            <a:spLocks noGrp="1"/>
          </p:cNvSpPr>
          <p:nvPr>
            <p:ph type="ftr" sz="quarter" idx="11"/>
          </p:nvPr>
        </p:nvSpPr>
        <p:spPr/>
        <p:txBody>
          <a:bodyPr/>
          <a:lstStyle/>
          <a:p>
            <a:r>
              <a:rPr lang="en-US" dirty="0"/>
              <a:t>www.icalliances.org</a:t>
            </a:r>
          </a:p>
        </p:txBody>
      </p:sp>
      <p:sp>
        <p:nvSpPr>
          <p:cNvPr id="6" name="Slide Number Placeholder 5"/>
          <p:cNvSpPr>
            <a:spLocks noGrp="1"/>
          </p:cNvSpPr>
          <p:nvPr>
            <p:ph type="sldNum" sz="quarter" idx="12"/>
          </p:nvPr>
        </p:nvSpPr>
        <p:spPr/>
        <p:txBody>
          <a:bodyPr/>
          <a:lstStyle/>
          <a:p>
            <a:fld id="{E18F5AD3-A273-4C92-8C1D-2189FF9C7BEB}" type="slidenum">
              <a:rPr lang="en-US" smtClean="0"/>
              <a:t>‹#›</a:t>
            </a:fld>
            <a:endParaRPr lang="en-US" dirty="0"/>
          </a:p>
        </p:txBody>
      </p:sp>
    </p:spTree>
    <p:extLst>
      <p:ext uri="{BB962C8B-B14F-4D97-AF65-F5344CB8AC3E}">
        <p14:creationId xmlns:p14="http://schemas.microsoft.com/office/powerpoint/2010/main" val="3643651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chemeClr val="accent3"/>
        </a:solidFill>
        <a:effectLst/>
      </p:bgPr>
    </p:bg>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0D172E18-2F6D-4631-94DB-009632A3CFB5}"/>
              </a:ext>
            </a:extLst>
          </p:cNvPr>
          <p:cNvSpPr>
            <a:spLocks noGrp="1"/>
          </p:cNvSpPr>
          <p:nvPr>
            <p:ph type="body" sz="quarter" idx="10" hasCustomPrompt="1"/>
          </p:nvPr>
        </p:nvSpPr>
        <p:spPr>
          <a:xfrm>
            <a:off x="1066800" y="2407803"/>
            <a:ext cx="10058401" cy="2042394"/>
          </a:xfrm>
        </p:spPr>
        <p:txBody>
          <a:bodyPr anchor="ctr">
            <a:noAutofit/>
          </a:bodyPr>
          <a:lstStyle>
            <a:lvl1pPr marL="91440" marR="0" indent="-91440" algn="l" defTabSz="914400" rtl="0" eaLnBrk="1" fontAlgn="auto" latinLnBrk="0" hangingPunct="1">
              <a:lnSpc>
                <a:spcPct val="90000"/>
              </a:lnSpc>
              <a:spcBef>
                <a:spcPts val="1200"/>
              </a:spcBef>
              <a:spcAft>
                <a:spcPts val="200"/>
              </a:spcAft>
              <a:buClr>
                <a:schemeClr val="accent1"/>
              </a:buClr>
              <a:buSzPct val="100000"/>
              <a:buFont typeface="Calibri" panose="020F0502020204030204" pitchFamily="34" charset="0"/>
              <a:buChar char=" "/>
              <a:tabLst/>
              <a:defRPr sz="6600">
                <a:solidFill>
                  <a:schemeClr val="bg1"/>
                </a:solidFill>
                <a:latin typeface="+mj-lt"/>
              </a:defRPr>
            </a:lvl1pPr>
          </a:lstStyle>
          <a:p>
            <a:pPr marL="91440" marR="0" lvl="0" indent="-91440" algn="l" defTabSz="914400" rtl="0" eaLnBrk="1" fontAlgn="auto" latinLnBrk="0" hangingPunct="1">
              <a:lnSpc>
                <a:spcPct val="90000"/>
              </a:lnSpc>
              <a:spcBef>
                <a:spcPts val="1200"/>
              </a:spcBef>
              <a:spcAft>
                <a:spcPts val="200"/>
              </a:spcAft>
              <a:buClr>
                <a:schemeClr val="accent1"/>
              </a:buClr>
              <a:buSzPct val="100000"/>
              <a:buFont typeface="Calibri" panose="020F0502020204030204" pitchFamily="34" charset="0"/>
              <a:buChar char=" "/>
              <a:tabLst/>
              <a:defRPr/>
            </a:pPr>
            <a:r>
              <a:rPr lang="en-US"/>
              <a:t>Click to add text.</a:t>
            </a:r>
          </a:p>
        </p:txBody>
      </p:sp>
      <p:grpSp>
        <p:nvGrpSpPr>
          <p:cNvPr id="7" name="Group 6">
            <a:extLst>
              <a:ext uri="{FF2B5EF4-FFF2-40B4-BE49-F238E27FC236}">
                <a16:creationId xmlns:a16="http://schemas.microsoft.com/office/drawing/2014/main" id="{986F7881-1FCD-4096-A4FC-8FC5C0692EFC}"/>
              </a:ext>
            </a:extLst>
          </p:cNvPr>
          <p:cNvGrpSpPr/>
          <p:nvPr userDrawn="1"/>
        </p:nvGrpSpPr>
        <p:grpSpPr>
          <a:xfrm>
            <a:off x="8979243" y="5359051"/>
            <a:ext cx="2960531" cy="1377179"/>
            <a:chOff x="8979243" y="5359051"/>
            <a:chExt cx="2960531" cy="1377179"/>
          </a:xfrm>
        </p:grpSpPr>
        <p:pic>
          <p:nvPicPr>
            <p:cNvPr id="8" name="Picture 7">
              <a:extLst>
                <a:ext uri="{FF2B5EF4-FFF2-40B4-BE49-F238E27FC236}">
                  <a16:creationId xmlns:a16="http://schemas.microsoft.com/office/drawing/2014/main" id="{B03771F2-D3CA-4F95-B536-B2C7B8AA3260}"/>
                </a:ext>
              </a:extLst>
            </p:cNvPr>
            <p:cNvPicPr>
              <a:picLocks noChangeAspect="1"/>
            </p:cNvPicPr>
            <p:nvPr userDrawn="1"/>
          </p:nvPicPr>
          <p:blipFill>
            <a:blip r:embed="rId2" cstate="print">
              <a:biLevel thresh="25000"/>
              <a:extLst>
                <a:ext uri="{BEBA8EAE-BF5A-486C-A8C5-ECC9F3942E4B}">
                  <a14:imgProps xmlns:a14="http://schemas.microsoft.com/office/drawing/2010/main">
                    <a14:imgLayer r:embed="rId3">
                      <a14:imgEffect>
                        <a14:backgroundRemoval t="9639" b="89960" l="8700" r="92639">
                          <a14:foregroundMark x1="8700" y1="45181" x2="23136" y2="44578"/>
                          <a14:foregroundMark x1="52772" y1="43775" x2="68260" y2="48594"/>
                          <a14:foregroundMark x1="79828" y1="28514" x2="92639" y2="33534"/>
                        </a14:backgroundRemoval>
                      </a14:imgEffect>
                    </a14:imgLayer>
                  </a14:imgProps>
                </a:ext>
                <a:ext uri="{28A0092B-C50C-407E-A947-70E740481C1C}">
                  <a14:useLocalDpi xmlns:a14="http://schemas.microsoft.com/office/drawing/2010/main" val="0"/>
                </a:ext>
              </a:extLst>
            </a:blip>
            <a:stretch>
              <a:fillRect/>
            </a:stretch>
          </p:blipFill>
          <p:spPr>
            <a:xfrm>
              <a:off x="8979243" y="5359051"/>
              <a:ext cx="2891024" cy="1377179"/>
            </a:xfrm>
            <a:prstGeom prst="rect">
              <a:avLst/>
            </a:prstGeom>
          </p:spPr>
        </p:pic>
        <p:sp>
          <p:nvSpPr>
            <p:cNvPr id="9" name="TextBox 8">
              <a:extLst>
                <a:ext uri="{FF2B5EF4-FFF2-40B4-BE49-F238E27FC236}">
                  <a16:creationId xmlns:a16="http://schemas.microsoft.com/office/drawing/2014/main" id="{034CDF4C-ABD9-4AD7-9FE3-E800899B0581}"/>
                </a:ext>
              </a:extLst>
            </p:cNvPr>
            <p:cNvSpPr txBox="1"/>
            <p:nvPr userDrawn="1"/>
          </p:nvSpPr>
          <p:spPr>
            <a:xfrm>
              <a:off x="9048750" y="6249344"/>
              <a:ext cx="2891024" cy="307777"/>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Institute for Community Alliances</a:t>
              </a:r>
            </a:p>
          </p:txBody>
        </p:sp>
      </p:grpSp>
    </p:spTree>
    <p:extLst>
      <p:ext uri="{BB962C8B-B14F-4D97-AF65-F5344CB8AC3E}">
        <p14:creationId xmlns:p14="http://schemas.microsoft.com/office/powerpoint/2010/main" val="445553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ents - 3 Items (Animate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D77CACE-4F4C-449A-9961-664872160C2A}"/>
              </a:ext>
            </a:extLst>
          </p:cNvPr>
          <p:cNvSpPr/>
          <p:nvPr userDrawn="1"/>
        </p:nvSpPr>
        <p:spPr>
          <a:xfrm>
            <a:off x="2549246" y="491835"/>
            <a:ext cx="8756073" cy="166254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l"/>
            <a:endParaRPr lang="en-US" sz="6000" dirty="0"/>
          </a:p>
        </p:txBody>
      </p:sp>
      <p:sp>
        <p:nvSpPr>
          <p:cNvPr id="8" name="Rectangle 7">
            <a:extLst>
              <a:ext uri="{FF2B5EF4-FFF2-40B4-BE49-F238E27FC236}">
                <a16:creationId xmlns:a16="http://schemas.microsoft.com/office/drawing/2014/main" id="{BD680F33-BB10-4C3F-9D2C-3FFEDE4CCA40}"/>
              </a:ext>
            </a:extLst>
          </p:cNvPr>
          <p:cNvSpPr/>
          <p:nvPr userDrawn="1"/>
        </p:nvSpPr>
        <p:spPr>
          <a:xfrm>
            <a:off x="2549246" y="2597727"/>
            <a:ext cx="8756073" cy="166254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l"/>
            <a:endParaRPr lang="en-US" sz="6000" dirty="0"/>
          </a:p>
        </p:txBody>
      </p:sp>
      <p:sp>
        <p:nvSpPr>
          <p:cNvPr id="9" name="Rectangle 8">
            <a:extLst>
              <a:ext uri="{FF2B5EF4-FFF2-40B4-BE49-F238E27FC236}">
                <a16:creationId xmlns:a16="http://schemas.microsoft.com/office/drawing/2014/main" id="{19C797BF-F202-4977-B054-873554E77891}"/>
              </a:ext>
            </a:extLst>
          </p:cNvPr>
          <p:cNvSpPr/>
          <p:nvPr userDrawn="1"/>
        </p:nvSpPr>
        <p:spPr>
          <a:xfrm>
            <a:off x="2549246" y="4703619"/>
            <a:ext cx="8756073" cy="166254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l"/>
            <a:endParaRPr lang="en-US" sz="6000" dirty="0"/>
          </a:p>
        </p:txBody>
      </p:sp>
      <p:sp>
        <p:nvSpPr>
          <p:cNvPr id="10" name="Rectangle 9">
            <a:extLst>
              <a:ext uri="{FF2B5EF4-FFF2-40B4-BE49-F238E27FC236}">
                <a16:creationId xmlns:a16="http://schemas.microsoft.com/office/drawing/2014/main" id="{8C5D9EAC-C16D-4FFA-86DF-86A745896BF0}"/>
              </a:ext>
            </a:extLst>
          </p:cNvPr>
          <p:cNvSpPr/>
          <p:nvPr userDrawn="1"/>
        </p:nvSpPr>
        <p:spPr>
          <a:xfrm>
            <a:off x="886701" y="380999"/>
            <a:ext cx="1662545" cy="1884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1500" dirty="0">
                <a:solidFill>
                  <a:schemeClr val="accent3"/>
                </a:solidFill>
              </a:rPr>
              <a:t>1</a:t>
            </a:r>
          </a:p>
        </p:txBody>
      </p:sp>
      <p:sp>
        <p:nvSpPr>
          <p:cNvPr id="11" name="Rectangle 10">
            <a:extLst>
              <a:ext uri="{FF2B5EF4-FFF2-40B4-BE49-F238E27FC236}">
                <a16:creationId xmlns:a16="http://schemas.microsoft.com/office/drawing/2014/main" id="{96CA4A69-58BF-457F-9177-3EC88D1725C2}"/>
              </a:ext>
            </a:extLst>
          </p:cNvPr>
          <p:cNvSpPr/>
          <p:nvPr userDrawn="1"/>
        </p:nvSpPr>
        <p:spPr>
          <a:xfrm>
            <a:off x="886701" y="2486891"/>
            <a:ext cx="1662545" cy="1884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1500" dirty="0">
                <a:solidFill>
                  <a:schemeClr val="accent3"/>
                </a:solidFill>
              </a:rPr>
              <a:t>2</a:t>
            </a:r>
          </a:p>
        </p:txBody>
      </p:sp>
      <p:sp>
        <p:nvSpPr>
          <p:cNvPr id="12" name="Rectangle 11">
            <a:extLst>
              <a:ext uri="{FF2B5EF4-FFF2-40B4-BE49-F238E27FC236}">
                <a16:creationId xmlns:a16="http://schemas.microsoft.com/office/drawing/2014/main" id="{7E41720E-602F-48FA-AD5B-74CCA736C490}"/>
              </a:ext>
            </a:extLst>
          </p:cNvPr>
          <p:cNvSpPr/>
          <p:nvPr userDrawn="1"/>
        </p:nvSpPr>
        <p:spPr>
          <a:xfrm>
            <a:off x="886701" y="4592782"/>
            <a:ext cx="1662545" cy="1884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1500" dirty="0">
                <a:solidFill>
                  <a:schemeClr val="accent3"/>
                </a:solidFill>
              </a:rPr>
              <a:t>3</a:t>
            </a:r>
          </a:p>
        </p:txBody>
      </p:sp>
      <p:sp>
        <p:nvSpPr>
          <p:cNvPr id="14" name="Text Placeholder 13">
            <a:extLst>
              <a:ext uri="{FF2B5EF4-FFF2-40B4-BE49-F238E27FC236}">
                <a16:creationId xmlns:a16="http://schemas.microsoft.com/office/drawing/2014/main" id="{3E09D37A-7B83-4464-9517-E7E13D001C43}"/>
              </a:ext>
            </a:extLst>
          </p:cNvPr>
          <p:cNvSpPr>
            <a:spLocks noGrp="1"/>
          </p:cNvSpPr>
          <p:nvPr>
            <p:ph type="body" sz="quarter" idx="10"/>
          </p:nvPr>
        </p:nvSpPr>
        <p:spPr>
          <a:xfrm>
            <a:off x="3101069" y="491403"/>
            <a:ext cx="7654018" cy="1662546"/>
          </a:xfrm>
        </p:spPr>
        <p:txBody>
          <a:bodyPr anchor="ctr">
            <a:normAutofit/>
          </a:bodyPr>
          <a:lstStyle>
            <a:lvl1pPr marL="0" indent="0">
              <a:lnSpc>
                <a:spcPct val="100000"/>
              </a:lnSpc>
              <a:buNone/>
              <a:defRPr lang="en-US" sz="6000" kern="1200" dirty="0">
                <a:solidFill>
                  <a:schemeClr val="lt1"/>
                </a:solidFill>
                <a:latin typeface="+mn-lt"/>
                <a:ea typeface="+mn-ea"/>
                <a:cs typeface="+mn-cs"/>
              </a:defRPr>
            </a:lvl1pPr>
          </a:lstStyle>
          <a:p>
            <a:pPr lvl="0"/>
            <a:endParaRPr lang="en-US"/>
          </a:p>
        </p:txBody>
      </p:sp>
      <p:sp>
        <p:nvSpPr>
          <p:cNvPr id="15" name="Text Placeholder 13">
            <a:extLst>
              <a:ext uri="{FF2B5EF4-FFF2-40B4-BE49-F238E27FC236}">
                <a16:creationId xmlns:a16="http://schemas.microsoft.com/office/drawing/2014/main" id="{81B6B352-F13E-44D9-B7AD-3CC55EA201CF}"/>
              </a:ext>
            </a:extLst>
          </p:cNvPr>
          <p:cNvSpPr>
            <a:spLocks noGrp="1"/>
          </p:cNvSpPr>
          <p:nvPr>
            <p:ph type="body" sz="quarter" idx="11"/>
          </p:nvPr>
        </p:nvSpPr>
        <p:spPr>
          <a:xfrm>
            <a:off x="3101069" y="2597727"/>
            <a:ext cx="7654018" cy="1662546"/>
          </a:xfrm>
        </p:spPr>
        <p:txBody>
          <a:bodyPr anchor="ctr">
            <a:normAutofit/>
          </a:bodyPr>
          <a:lstStyle>
            <a:lvl1pPr marL="0" indent="0">
              <a:lnSpc>
                <a:spcPct val="100000"/>
              </a:lnSpc>
              <a:buNone/>
              <a:defRPr lang="en-US" sz="6000" kern="1200" dirty="0">
                <a:solidFill>
                  <a:schemeClr val="lt1"/>
                </a:solidFill>
                <a:latin typeface="+mn-lt"/>
                <a:ea typeface="+mn-ea"/>
                <a:cs typeface="+mn-cs"/>
              </a:defRPr>
            </a:lvl1pPr>
          </a:lstStyle>
          <a:p>
            <a:pPr lvl="0"/>
            <a:endParaRPr lang="en-US"/>
          </a:p>
        </p:txBody>
      </p:sp>
      <p:sp>
        <p:nvSpPr>
          <p:cNvPr id="16" name="Text Placeholder 13">
            <a:extLst>
              <a:ext uri="{FF2B5EF4-FFF2-40B4-BE49-F238E27FC236}">
                <a16:creationId xmlns:a16="http://schemas.microsoft.com/office/drawing/2014/main" id="{BDBBAC1A-E935-44AE-8114-1917AE1221CF}"/>
              </a:ext>
            </a:extLst>
          </p:cNvPr>
          <p:cNvSpPr>
            <a:spLocks noGrp="1"/>
          </p:cNvSpPr>
          <p:nvPr>
            <p:ph type="body" sz="quarter" idx="12"/>
          </p:nvPr>
        </p:nvSpPr>
        <p:spPr>
          <a:xfrm>
            <a:off x="3101069" y="4703618"/>
            <a:ext cx="7654018" cy="1662546"/>
          </a:xfrm>
        </p:spPr>
        <p:txBody>
          <a:bodyPr anchor="ctr">
            <a:normAutofit/>
          </a:bodyPr>
          <a:lstStyle>
            <a:lvl1pPr marL="0" indent="0">
              <a:lnSpc>
                <a:spcPct val="100000"/>
              </a:lnSpc>
              <a:buNone/>
              <a:defRPr lang="en-US" sz="6000" kern="1200" dirty="0">
                <a:solidFill>
                  <a:schemeClr val="lt1"/>
                </a:solidFill>
                <a:latin typeface="+mn-lt"/>
                <a:ea typeface="+mn-ea"/>
                <a:cs typeface="+mn-cs"/>
              </a:defRPr>
            </a:lvl1pPr>
          </a:lstStyle>
          <a:p>
            <a:pPr lvl="0"/>
            <a:endParaRPr lang="en-US"/>
          </a:p>
        </p:txBody>
      </p:sp>
    </p:spTree>
    <p:extLst>
      <p:ext uri="{BB962C8B-B14F-4D97-AF65-F5344CB8AC3E}">
        <p14:creationId xmlns:p14="http://schemas.microsoft.com/office/powerpoint/2010/main" val="4062641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nodePh="1">
                                  <p:stCondLst>
                                    <p:cond delay="0"/>
                                  </p:stCondLst>
                                  <p:endCondLst>
                                    <p:cond evt="begin" delay="0">
                                      <p:tn val="11"/>
                                    </p:cond>
                                  </p:endCondLst>
                                  <p:childTnLst>
                                    <p:set>
                                      <p:cBhvr>
                                        <p:cTn id="12" dur="1" fill="hold">
                                          <p:stCondLst>
                                            <p:cond delay="0"/>
                                          </p:stCondLst>
                                        </p:cTn>
                                        <p:tgtEl>
                                          <p:spTgt spid="14">
                                            <p:txEl>
                                              <p:pRg st="0" end="0"/>
                                            </p:txEl>
                                          </p:spTgt>
                                        </p:tgtEl>
                                        <p:attrNameLst>
                                          <p:attrName>style.visibility</p:attrName>
                                        </p:attrNameLst>
                                      </p:cBhvr>
                                      <p:to>
                                        <p:strVal val="visible"/>
                                      </p:to>
                                    </p:set>
                                    <p:animEffect transition="in" filter="fade">
                                      <p:cBhvr>
                                        <p:cTn id="13" dur="500"/>
                                        <p:tgtEl>
                                          <p:spTgt spid="1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nodePh="1">
                                  <p:stCondLst>
                                    <p:cond delay="0"/>
                                  </p:stCondLst>
                                  <p:endCondLst>
                                    <p:cond evt="begin" delay="0">
                                      <p:tn val="22"/>
                                    </p:cond>
                                  </p:endCondLst>
                                  <p:childTnLst>
                                    <p:set>
                                      <p:cBhvr>
                                        <p:cTn id="23" dur="1" fill="hold">
                                          <p:stCondLst>
                                            <p:cond delay="0"/>
                                          </p:stCondLst>
                                        </p:cTn>
                                        <p:tgtEl>
                                          <p:spTgt spid="15">
                                            <p:txEl>
                                              <p:pRg st="0" end="0"/>
                                            </p:txEl>
                                          </p:spTgt>
                                        </p:tgtEl>
                                        <p:attrNameLst>
                                          <p:attrName>style.visibility</p:attrName>
                                        </p:attrNameLst>
                                      </p:cBhvr>
                                      <p:to>
                                        <p:strVal val="visible"/>
                                      </p:to>
                                    </p:set>
                                    <p:animEffect transition="in" filter="fade">
                                      <p:cBhvr>
                                        <p:cTn id="24" dur="500"/>
                                        <p:tgtEl>
                                          <p:spTgt spid="1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grpId="0" nodeType="withEffect" nodePh="1">
                                  <p:stCondLst>
                                    <p:cond delay="0"/>
                                  </p:stCondLst>
                                  <p:endCondLst>
                                    <p:cond evt="begin" delay="0">
                                      <p:tn val="33"/>
                                    </p:cond>
                                  </p:endCondLst>
                                  <p:childTnLst>
                                    <p:set>
                                      <p:cBhvr>
                                        <p:cTn id="34" dur="1" fill="hold">
                                          <p:stCondLst>
                                            <p:cond delay="0"/>
                                          </p:stCondLst>
                                        </p:cTn>
                                        <p:tgtEl>
                                          <p:spTgt spid="16">
                                            <p:txEl>
                                              <p:pRg st="0" end="0"/>
                                            </p:txEl>
                                          </p:spTgt>
                                        </p:tgtEl>
                                        <p:attrNameLst>
                                          <p:attrName>style.visibility</p:attrName>
                                        </p:attrNameLst>
                                      </p:cBhvr>
                                      <p:to>
                                        <p:strVal val="visible"/>
                                      </p:to>
                                    </p:set>
                                    <p:animEffect transition="in" filter="fade">
                                      <p:cBhvr>
                                        <p:cTn id="35"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p:bldP spid="11" grpId="0"/>
      <p:bldP spid="12" grpId="0"/>
      <p:bldP spid="14"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5"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5"/>
                        </p:tgtEl>
                        <p:attrNameLst>
                          <p:attrName>style.visibility</p:attrName>
                        </p:attrNameLst>
                      </p:cBhvr>
                      <p:to>
                        <p:strVal val="visible"/>
                      </p:to>
                    </p:set>
                    <p:animEffect transition="in" filter="fade">
                      <p:cBhvr>
                        <p:cTn dur="500"/>
                        <p:tgtEl>
                          <p:spTgt spid="15"/>
                        </p:tgtEl>
                      </p:cBhvr>
                    </p:animEffect>
                  </p:childTnLst>
                </p:cTn>
              </p:par>
            </p:tnLst>
          </p:tmpl>
        </p:tmplLst>
      </p:bldP>
      <p:bldP spid="16" grpId="0" build="p">
        <p:tmplLst>
          <p:tmpl lvl="1">
            <p:tnLst>
              <p:par>
                <p:cTn presetID="10" presetClass="entr" presetSubtype="0" fill="hold" nodeType="withEffect" nodePh="1">
                  <p:stCondLst>
                    <p:cond delay="0"/>
                  </p:stCondLst>
                  <p:endCondLst>
                    <p:cond delay="0"/>
                  </p:end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Resource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01871CF-CA86-43B6-B2F1-772ACE37B8AF}"/>
              </a:ext>
            </a:extLst>
          </p:cNvPr>
          <p:cNvSpPr/>
          <p:nvPr userDrawn="1"/>
        </p:nvSpPr>
        <p:spPr>
          <a:xfrm>
            <a:off x="1" y="0"/>
            <a:ext cx="2220686" cy="6858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6000" dirty="0"/>
              <a:t>RESOURCES</a:t>
            </a:r>
          </a:p>
        </p:txBody>
      </p:sp>
      <p:sp>
        <p:nvSpPr>
          <p:cNvPr id="7" name="Rectangle 6">
            <a:extLst>
              <a:ext uri="{FF2B5EF4-FFF2-40B4-BE49-F238E27FC236}">
                <a16:creationId xmlns:a16="http://schemas.microsoft.com/office/drawing/2014/main" id="{0E6E0CD4-FF4F-4BA4-BA6A-2A2E787FE990}"/>
              </a:ext>
            </a:extLst>
          </p:cNvPr>
          <p:cNvSpPr/>
          <p:nvPr userDrawn="1"/>
        </p:nvSpPr>
        <p:spPr>
          <a:xfrm>
            <a:off x="2578275" y="271837"/>
            <a:ext cx="9308925" cy="1016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l"/>
            <a:endParaRPr lang="en-US" sz="6000" dirty="0"/>
          </a:p>
        </p:txBody>
      </p:sp>
      <p:sp>
        <p:nvSpPr>
          <p:cNvPr id="8" name="Text Placeholder 13">
            <a:extLst>
              <a:ext uri="{FF2B5EF4-FFF2-40B4-BE49-F238E27FC236}">
                <a16:creationId xmlns:a16="http://schemas.microsoft.com/office/drawing/2014/main" id="{D494736F-6D46-4A41-8DB2-669A06E0FE2D}"/>
              </a:ext>
            </a:extLst>
          </p:cNvPr>
          <p:cNvSpPr>
            <a:spLocks noGrp="1"/>
          </p:cNvSpPr>
          <p:nvPr>
            <p:ph type="body" sz="quarter" idx="10" hasCustomPrompt="1"/>
          </p:nvPr>
        </p:nvSpPr>
        <p:spPr>
          <a:xfrm>
            <a:off x="3158986" y="271405"/>
            <a:ext cx="8147502" cy="1016000"/>
          </a:xfrm>
        </p:spPr>
        <p:txBody>
          <a:bodyPr anchor="ctr">
            <a:normAutofit/>
          </a:bodyPr>
          <a:lstStyle>
            <a:lvl1pPr marL="0" indent="0">
              <a:lnSpc>
                <a:spcPct val="100000"/>
              </a:lnSpc>
              <a:spcBef>
                <a:spcPts val="0"/>
              </a:spcBef>
              <a:spcAft>
                <a:spcPts val="600"/>
              </a:spcAft>
              <a:buNone/>
              <a:defRPr lang="en-US" sz="2000" b="0" kern="1200" dirty="0">
                <a:solidFill>
                  <a:schemeClr val="lt1"/>
                </a:solidFill>
                <a:latin typeface="+mn-lt"/>
                <a:ea typeface="+mn-ea"/>
                <a:cs typeface="+mn-cs"/>
              </a:defRPr>
            </a:lvl1pPr>
          </a:lstStyle>
          <a:p>
            <a:pPr lvl="0"/>
            <a:r>
              <a:rPr lang="en-US"/>
              <a:t>This text is should be bold.</a:t>
            </a:r>
          </a:p>
          <a:p>
            <a:pPr lvl="0"/>
            <a:r>
              <a:rPr lang="en-US"/>
              <a:t>This text is not bold.</a:t>
            </a:r>
          </a:p>
        </p:txBody>
      </p:sp>
      <p:sp>
        <p:nvSpPr>
          <p:cNvPr id="9" name="Rectangle 8">
            <a:extLst>
              <a:ext uri="{FF2B5EF4-FFF2-40B4-BE49-F238E27FC236}">
                <a16:creationId xmlns:a16="http://schemas.microsoft.com/office/drawing/2014/main" id="{8F7AD824-B7B3-49B3-A401-9EE8FA4147FA}"/>
              </a:ext>
            </a:extLst>
          </p:cNvPr>
          <p:cNvSpPr/>
          <p:nvPr userDrawn="1"/>
        </p:nvSpPr>
        <p:spPr>
          <a:xfrm>
            <a:off x="2578275" y="1596418"/>
            <a:ext cx="9308925" cy="1016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l"/>
            <a:endParaRPr lang="en-US" sz="6000" dirty="0"/>
          </a:p>
        </p:txBody>
      </p:sp>
      <p:sp>
        <p:nvSpPr>
          <p:cNvPr id="10" name="Text Placeholder 13">
            <a:extLst>
              <a:ext uri="{FF2B5EF4-FFF2-40B4-BE49-F238E27FC236}">
                <a16:creationId xmlns:a16="http://schemas.microsoft.com/office/drawing/2014/main" id="{F82BCF39-FE15-4854-B677-F5BD3B6E5ADC}"/>
              </a:ext>
            </a:extLst>
          </p:cNvPr>
          <p:cNvSpPr>
            <a:spLocks noGrp="1"/>
          </p:cNvSpPr>
          <p:nvPr>
            <p:ph type="body" sz="quarter" idx="11" hasCustomPrompt="1"/>
          </p:nvPr>
        </p:nvSpPr>
        <p:spPr>
          <a:xfrm>
            <a:off x="3158986" y="1595986"/>
            <a:ext cx="8147502" cy="1016000"/>
          </a:xfrm>
        </p:spPr>
        <p:txBody>
          <a:bodyPr anchor="ctr">
            <a:normAutofit/>
          </a:bodyPr>
          <a:lstStyle>
            <a:lvl1pPr marL="0" indent="0">
              <a:lnSpc>
                <a:spcPct val="100000"/>
              </a:lnSpc>
              <a:spcBef>
                <a:spcPts val="0"/>
              </a:spcBef>
              <a:spcAft>
                <a:spcPts val="600"/>
              </a:spcAft>
              <a:buNone/>
              <a:defRPr lang="en-US" sz="2000" kern="1200" dirty="0">
                <a:solidFill>
                  <a:schemeClr val="lt1"/>
                </a:solidFill>
                <a:latin typeface="+mn-lt"/>
                <a:ea typeface="+mn-ea"/>
                <a:cs typeface="+mn-cs"/>
              </a:defRPr>
            </a:lvl1pPr>
          </a:lstStyle>
          <a:p>
            <a:pPr lvl="0"/>
            <a:r>
              <a:rPr lang="en-US"/>
              <a:t>This text is should be bold.</a:t>
            </a:r>
          </a:p>
          <a:p>
            <a:pPr lvl="0"/>
            <a:r>
              <a:rPr lang="en-US"/>
              <a:t>This text is not bold.</a:t>
            </a:r>
          </a:p>
        </p:txBody>
      </p:sp>
      <p:sp>
        <p:nvSpPr>
          <p:cNvPr id="11" name="Rectangle 10">
            <a:extLst>
              <a:ext uri="{FF2B5EF4-FFF2-40B4-BE49-F238E27FC236}">
                <a16:creationId xmlns:a16="http://schemas.microsoft.com/office/drawing/2014/main" id="{8DCA5236-270E-41EE-B852-EAE5B41A0FD7}"/>
              </a:ext>
            </a:extLst>
          </p:cNvPr>
          <p:cNvSpPr/>
          <p:nvPr userDrawn="1"/>
        </p:nvSpPr>
        <p:spPr>
          <a:xfrm>
            <a:off x="2578275" y="2920999"/>
            <a:ext cx="9308925" cy="1016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l"/>
            <a:endParaRPr lang="en-US" sz="6000" dirty="0"/>
          </a:p>
        </p:txBody>
      </p:sp>
      <p:sp>
        <p:nvSpPr>
          <p:cNvPr id="13" name="Rectangle 12">
            <a:extLst>
              <a:ext uri="{FF2B5EF4-FFF2-40B4-BE49-F238E27FC236}">
                <a16:creationId xmlns:a16="http://schemas.microsoft.com/office/drawing/2014/main" id="{A5601452-A670-4C3A-939F-20CB73CDD143}"/>
              </a:ext>
            </a:extLst>
          </p:cNvPr>
          <p:cNvSpPr/>
          <p:nvPr userDrawn="1"/>
        </p:nvSpPr>
        <p:spPr>
          <a:xfrm>
            <a:off x="2578275" y="4245581"/>
            <a:ext cx="9308925" cy="1016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l"/>
            <a:endParaRPr lang="en-US" sz="6000" dirty="0"/>
          </a:p>
        </p:txBody>
      </p:sp>
      <p:sp>
        <p:nvSpPr>
          <p:cNvPr id="15" name="Rectangle 14">
            <a:extLst>
              <a:ext uri="{FF2B5EF4-FFF2-40B4-BE49-F238E27FC236}">
                <a16:creationId xmlns:a16="http://schemas.microsoft.com/office/drawing/2014/main" id="{1BF136B3-B54D-4489-92E6-117A400D5F6E}"/>
              </a:ext>
            </a:extLst>
          </p:cNvPr>
          <p:cNvSpPr/>
          <p:nvPr userDrawn="1"/>
        </p:nvSpPr>
        <p:spPr>
          <a:xfrm>
            <a:off x="2578275" y="5570163"/>
            <a:ext cx="9308925" cy="1016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l"/>
            <a:endParaRPr lang="en-US" sz="6000" dirty="0"/>
          </a:p>
        </p:txBody>
      </p:sp>
      <p:sp>
        <p:nvSpPr>
          <p:cNvPr id="18" name="Text Placeholder 13">
            <a:extLst>
              <a:ext uri="{FF2B5EF4-FFF2-40B4-BE49-F238E27FC236}">
                <a16:creationId xmlns:a16="http://schemas.microsoft.com/office/drawing/2014/main" id="{8B533D33-B6C1-448D-AEF5-1EA8BE8272D0}"/>
              </a:ext>
            </a:extLst>
          </p:cNvPr>
          <p:cNvSpPr>
            <a:spLocks noGrp="1"/>
          </p:cNvSpPr>
          <p:nvPr>
            <p:ph type="body" sz="quarter" idx="12" hasCustomPrompt="1"/>
          </p:nvPr>
        </p:nvSpPr>
        <p:spPr>
          <a:xfrm>
            <a:off x="3158986" y="2920135"/>
            <a:ext cx="8147502" cy="1016000"/>
          </a:xfrm>
        </p:spPr>
        <p:txBody>
          <a:bodyPr anchor="ctr">
            <a:normAutofit/>
          </a:bodyPr>
          <a:lstStyle>
            <a:lvl1pPr marL="0" indent="0">
              <a:lnSpc>
                <a:spcPct val="100000"/>
              </a:lnSpc>
              <a:spcBef>
                <a:spcPts val="0"/>
              </a:spcBef>
              <a:spcAft>
                <a:spcPts val="600"/>
              </a:spcAft>
              <a:buNone/>
              <a:defRPr lang="en-US" sz="2000" kern="1200" dirty="0">
                <a:solidFill>
                  <a:schemeClr val="lt1"/>
                </a:solidFill>
                <a:latin typeface="+mn-lt"/>
                <a:ea typeface="+mn-ea"/>
                <a:cs typeface="+mn-cs"/>
              </a:defRPr>
            </a:lvl1pPr>
          </a:lstStyle>
          <a:p>
            <a:pPr lvl="0"/>
            <a:r>
              <a:rPr lang="en-US"/>
              <a:t>This text is should be bold.</a:t>
            </a:r>
          </a:p>
          <a:p>
            <a:pPr lvl="0"/>
            <a:r>
              <a:rPr lang="en-US"/>
              <a:t>This text is not bold.</a:t>
            </a:r>
          </a:p>
        </p:txBody>
      </p:sp>
      <p:sp>
        <p:nvSpPr>
          <p:cNvPr id="19" name="Text Placeholder 13">
            <a:extLst>
              <a:ext uri="{FF2B5EF4-FFF2-40B4-BE49-F238E27FC236}">
                <a16:creationId xmlns:a16="http://schemas.microsoft.com/office/drawing/2014/main" id="{CFA45A28-FDEA-494D-A6ED-DF590C803F38}"/>
              </a:ext>
            </a:extLst>
          </p:cNvPr>
          <p:cNvSpPr>
            <a:spLocks noGrp="1"/>
          </p:cNvSpPr>
          <p:nvPr>
            <p:ph type="body" sz="quarter" idx="13" hasCustomPrompt="1"/>
          </p:nvPr>
        </p:nvSpPr>
        <p:spPr>
          <a:xfrm>
            <a:off x="3158986" y="4243852"/>
            <a:ext cx="8147502" cy="1016000"/>
          </a:xfrm>
        </p:spPr>
        <p:txBody>
          <a:bodyPr anchor="ctr">
            <a:normAutofit/>
          </a:bodyPr>
          <a:lstStyle>
            <a:lvl1pPr marL="0" indent="0">
              <a:lnSpc>
                <a:spcPct val="100000"/>
              </a:lnSpc>
              <a:spcBef>
                <a:spcPts val="0"/>
              </a:spcBef>
              <a:spcAft>
                <a:spcPts val="600"/>
              </a:spcAft>
              <a:buNone/>
              <a:defRPr lang="en-US" sz="2000" kern="1200" dirty="0">
                <a:solidFill>
                  <a:schemeClr val="lt1"/>
                </a:solidFill>
                <a:latin typeface="+mn-lt"/>
                <a:ea typeface="+mn-ea"/>
                <a:cs typeface="+mn-cs"/>
              </a:defRPr>
            </a:lvl1pPr>
          </a:lstStyle>
          <a:p>
            <a:pPr lvl="0"/>
            <a:r>
              <a:rPr lang="en-US"/>
              <a:t>This text is should be bold.</a:t>
            </a:r>
          </a:p>
          <a:p>
            <a:pPr lvl="0"/>
            <a:r>
              <a:rPr lang="en-US"/>
              <a:t>This text is not bold.</a:t>
            </a:r>
          </a:p>
        </p:txBody>
      </p:sp>
      <p:sp>
        <p:nvSpPr>
          <p:cNvPr id="20" name="Text Placeholder 13">
            <a:extLst>
              <a:ext uri="{FF2B5EF4-FFF2-40B4-BE49-F238E27FC236}">
                <a16:creationId xmlns:a16="http://schemas.microsoft.com/office/drawing/2014/main" id="{85EA4E5A-A47D-4E90-9F96-F0C148D0D93C}"/>
              </a:ext>
            </a:extLst>
          </p:cNvPr>
          <p:cNvSpPr>
            <a:spLocks noGrp="1"/>
          </p:cNvSpPr>
          <p:nvPr>
            <p:ph type="body" sz="quarter" idx="14" hasCustomPrompt="1"/>
          </p:nvPr>
        </p:nvSpPr>
        <p:spPr>
          <a:xfrm>
            <a:off x="3158986" y="5574115"/>
            <a:ext cx="8147502" cy="1016000"/>
          </a:xfrm>
        </p:spPr>
        <p:txBody>
          <a:bodyPr anchor="ctr">
            <a:normAutofit/>
          </a:bodyPr>
          <a:lstStyle>
            <a:lvl1pPr marL="0" indent="0">
              <a:lnSpc>
                <a:spcPct val="100000"/>
              </a:lnSpc>
              <a:spcBef>
                <a:spcPts val="0"/>
              </a:spcBef>
              <a:spcAft>
                <a:spcPts val="600"/>
              </a:spcAft>
              <a:buNone/>
              <a:defRPr lang="en-US" sz="2000" kern="1200" dirty="0">
                <a:solidFill>
                  <a:schemeClr val="lt1"/>
                </a:solidFill>
                <a:latin typeface="+mn-lt"/>
                <a:ea typeface="+mn-ea"/>
                <a:cs typeface="+mn-cs"/>
              </a:defRPr>
            </a:lvl1pPr>
          </a:lstStyle>
          <a:p>
            <a:pPr lvl="0"/>
            <a:r>
              <a:rPr lang="en-US"/>
              <a:t>This text is should be bold.</a:t>
            </a:r>
          </a:p>
          <a:p>
            <a:pPr lvl="0"/>
            <a:r>
              <a:rPr lang="en-US"/>
              <a:t>This text is not bold.</a:t>
            </a:r>
          </a:p>
        </p:txBody>
      </p:sp>
    </p:spTree>
    <p:extLst>
      <p:ext uri="{BB962C8B-B14F-4D97-AF65-F5344CB8AC3E}">
        <p14:creationId xmlns:p14="http://schemas.microsoft.com/office/powerpoint/2010/main" val="99154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500"/>
                                        <p:tgtEl>
                                          <p:spTgt spid="8">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fade">
                                      <p:cBhvr>
                                        <p:cTn id="13" dur="500"/>
                                        <p:tgtEl>
                                          <p:spTgt spid="8">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fade">
                                      <p:cBhvr>
                                        <p:cTn id="19" dur="500"/>
                                        <p:tgtEl>
                                          <p:spTgt spid="10">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fade">
                                      <p:cBhvr>
                                        <p:cTn id="22" dur="500"/>
                                        <p:tgtEl>
                                          <p:spTgt spid="10">
                                            <p:txEl>
                                              <p:pRg st="1" end="1"/>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xEl>
                                              <p:pRg st="0" end="0"/>
                                            </p:txEl>
                                          </p:spTgt>
                                        </p:tgtEl>
                                        <p:attrNameLst>
                                          <p:attrName>style.visibility</p:attrName>
                                        </p:attrNameLst>
                                      </p:cBhvr>
                                      <p:to>
                                        <p:strVal val="visible"/>
                                      </p:to>
                                    </p:set>
                                    <p:animEffect transition="in" filter="fade">
                                      <p:cBhvr>
                                        <p:cTn id="34" dur="500"/>
                                        <p:tgtEl>
                                          <p:spTgt spid="18">
                                            <p:txEl>
                                              <p:pRg st="0" end="0"/>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8">
                                            <p:txEl>
                                              <p:pRg st="1" end="1"/>
                                            </p:txEl>
                                          </p:spTgt>
                                        </p:tgtEl>
                                        <p:attrNameLst>
                                          <p:attrName>style.visibility</p:attrName>
                                        </p:attrNameLst>
                                      </p:cBhvr>
                                      <p:to>
                                        <p:strVal val="visible"/>
                                      </p:to>
                                    </p:set>
                                    <p:animEffect transition="in" filter="fade">
                                      <p:cBhvr>
                                        <p:cTn id="37" dur="500"/>
                                        <p:tgtEl>
                                          <p:spTgt spid="18">
                                            <p:txEl>
                                              <p:pRg st="1" end="1"/>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9">
                                            <p:txEl>
                                              <p:pRg st="0" end="0"/>
                                            </p:txEl>
                                          </p:spTgt>
                                        </p:tgtEl>
                                        <p:attrNameLst>
                                          <p:attrName>style.visibility</p:attrName>
                                        </p:attrNameLst>
                                      </p:cBhvr>
                                      <p:to>
                                        <p:strVal val="visible"/>
                                      </p:to>
                                    </p:set>
                                    <p:animEffect transition="in" filter="fade">
                                      <p:cBhvr>
                                        <p:cTn id="40" dur="500"/>
                                        <p:tgtEl>
                                          <p:spTgt spid="19">
                                            <p:txEl>
                                              <p:pRg st="0" end="0"/>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9">
                                            <p:txEl>
                                              <p:pRg st="1" end="1"/>
                                            </p:txEl>
                                          </p:spTgt>
                                        </p:tgtEl>
                                        <p:attrNameLst>
                                          <p:attrName>style.visibility</p:attrName>
                                        </p:attrNameLst>
                                      </p:cBhvr>
                                      <p:to>
                                        <p:strVal val="visible"/>
                                      </p:to>
                                    </p:set>
                                    <p:animEffect transition="in" filter="fade">
                                      <p:cBhvr>
                                        <p:cTn id="43" dur="500"/>
                                        <p:tgtEl>
                                          <p:spTgt spid="19">
                                            <p:txEl>
                                              <p:pRg st="1" end="1"/>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0">
                                            <p:txEl>
                                              <p:pRg st="0" end="0"/>
                                            </p:txEl>
                                          </p:spTgt>
                                        </p:tgtEl>
                                        <p:attrNameLst>
                                          <p:attrName>style.visibility</p:attrName>
                                        </p:attrNameLst>
                                      </p:cBhvr>
                                      <p:to>
                                        <p:strVal val="visible"/>
                                      </p:to>
                                    </p:set>
                                    <p:animEffect transition="in" filter="fade">
                                      <p:cBhvr>
                                        <p:cTn id="46" dur="500"/>
                                        <p:tgtEl>
                                          <p:spTgt spid="20">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0">
                                            <p:txEl>
                                              <p:pRg st="1" end="1"/>
                                            </p:txEl>
                                          </p:spTgt>
                                        </p:tgtEl>
                                        <p:attrNameLst>
                                          <p:attrName>style.visibility</p:attrName>
                                        </p:attrNameLst>
                                      </p:cBhvr>
                                      <p:to>
                                        <p:strVal val="visible"/>
                                      </p:to>
                                    </p:set>
                                    <p:animEffect transition="in" filter="fade">
                                      <p:cBhvr>
                                        <p:cTn id="49"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animBg="1"/>
      <p:bldP spid="10" grpId="0" build="p">
        <p:tmplLst>
          <p:tmpl lvl="1">
            <p:tnLst>
              <p:par>
                <p:cTn presetID="10" presetClass="entr" presetSubtype="0" fill="hold" nodeType="withEffect" nodePh="1">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animBg="1"/>
      <p:bldP spid="13" grpId="0" animBg="1"/>
      <p:bldP spid="15" grpId="0" animBg="1"/>
      <p:bldP spid="18" grpId="0" build="p">
        <p:tmplLst>
          <p:tmpl lvl="1">
            <p:tnLst>
              <p:par>
                <p:cTn presetID="10" presetClass="entr" presetSubtype="0" fill="hold" nodeType="withEffect" nodePh="1">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P spid="19" grpId="0" build="p">
        <p:tmplLst>
          <p:tmpl lvl="1">
            <p:tnLst>
              <p:par>
                <p:cTn presetID="10" presetClass="entr" presetSubtype="0" fill="hold" nodeType="withEffect" nodePh="1">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P spid="20" grpId="0" build="p">
        <p:tmplLst>
          <p:tmpl lvl="1">
            <p:tnLst>
              <p:par>
                <p:cTn presetID="10" presetClass="entr" presetSubtype="0" fill="hold" nodeType="withEffect" nodePh="1">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5"/>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91412BB-09A7-49CA-8766-B3D2B3913611}"/>
              </a:ext>
            </a:extLst>
          </p:cNvPr>
          <p:cNvSpPr>
            <a:spLocks noGrp="1"/>
          </p:cNvSpPr>
          <p:nvPr>
            <p:ph type="body" sz="quarter" idx="10" hasCustomPrompt="1"/>
          </p:nvPr>
        </p:nvSpPr>
        <p:spPr>
          <a:xfrm>
            <a:off x="841942" y="1469231"/>
            <a:ext cx="10508116" cy="3919538"/>
          </a:xfrm>
        </p:spPr>
        <p:txBody>
          <a:bodyPr>
            <a:normAutofit/>
          </a:bodyPr>
          <a:lstStyle>
            <a:lvl1pPr marL="0" marR="0" indent="0" algn="l" defTabSz="914400" rtl="0" eaLnBrk="1" fontAlgn="auto" latinLnBrk="0" hangingPunct="1">
              <a:lnSpc>
                <a:spcPct val="90000"/>
              </a:lnSpc>
              <a:spcBef>
                <a:spcPts val="1200"/>
              </a:spcBef>
              <a:spcAft>
                <a:spcPts val="200"/>
              </a:spcAft>
              <a:buClr>
                <a:schemeClr val="accent1"/>
              </a:buClr>
              <a:buSzPct val="100000"/>
              <a:buFont typeface="Calibri" panose="020F0502020204030204" pitchFamily="34" charset="0"/>
              <a:buNone/>
              <a:tabLst/>
              <a:defRPr sz="6000">
                <a:solidFill>
                  <a:schemeClr val="bg1"/>
                </a:solidFill>
              </a:defRPr>
            </a:lvl1pPr>
          </a:lstStyle>
          <a:p>
            <a:pPr marL="91440" marR="0" lvl="0" indent="-91440" algn="l" defTabSz="914400" rtl="0" eaLnBrk="1" fontAlgn="auto" latinLnBrk="0" hangingPunct="1">
              <a:lnSpc>
                <a:spcPct val="90000"/>
              </a:lnSpc>
              <a:spcBef>
                <a:spcPts val="1200"/>
              </a:spcBef>
              <a:spcAft>
                <a:spcPts val="200"/>
              </a:spcAft>
              <a:buClr>
                <a:schemeClr val="accent1"/>
              </a:buClr>
              <a:buSzPct val="100000"/>
              <a:buFont typeface="Calibri" panose="020F0502020204030204" pitchFamily="34" charset="0"/>
              <a:buChar char=" "/>
              <a:tabLst/>
              <a:defRPr/>
            </a:pPr>
            <a:r>
              <a:rPr lang="en-US"/>
              <a:t>Click to add text.</a:t>
            </a:r>
          </a:p>
        </p:txBody>
      </p:sp>
    </p:spTree>
    <p:extLst>
      <p:ext uri="{BB962C8B-B14F-4D97-AF65-F5344CB8AC3E}">
        <p14:creationId xmlns:p14="http://schemas.microsoft.com/office/powerpoint/2010/main" val="3564718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8D3DE-0D3E-4556-8DE6-4E790CDA04B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825859-BC36-43C1-B788-E6F75354FE0D}"/>
              </a:ext>
            </a:extLst>
          </p:cNvPr>
          <p:cNvSpPr>
            <a:spLocks noGrp="1"/>
          </p:cNvSpPr>
          <p:nvPr>
            <p:ph type="dt" sz="half" idx="10"/>
          </p:nvPr>
        </p:nvSpPr>
        <p:spPr/>
        <p:txBody>
          <a:bodyPr/>
          <a:lstStyle/>
          <a:p>
            <a:fld id="{E47B5133-54F1-480C-8334-57748C5788D6}" type="datetime1">
              <a:rPr lang="en-US" smtClean="0"/>
              <a:t>7/29/2022</a:t>
            </a:fld>
            <a:endParaRPr lang="en-US" dirty="0"/>
          </a:p>
        </p:txBody>
      </p:sp>
      <p:sp>
        <p:nvSpPr>
          <p:cNvPr id="4" name="Footer Placeholder 3">
            <a:extLst>
              <a:ext uri="{FF2B5EF4-FFF2-40B4-BE49-F238E27FC236}">
                <a16:creationId xmlns:a16="http://schemas.microsoft.com/office/drawing/2014/main" id="{CD987D27-C33D-49B0-9F33-C8FD70336C35}"/>
              </a:ext>
            </a:extLst>
          </p:cNvPr>
          <p:cNvSpPr>
            <a:spLocks noGrp="1"/>
          </p:cNvSpPr>
          <p:nvPr>
            <p:ph type="ftr" sz="quarter" idx="11"/>
          </p:nvPr>
        </p:nvSpPr>
        <p:spPr/>
        <p:txBody>
          <a:bodyPr/>
          <a:lstStyle/>
          <a:p>
            <a:r>
              <a:rPr lang="en-US" dirty="0"/>
              <a:t>www.icalliances.org</a:t>
            </a:r>
          </a:p>
        </p:txBody>
      </p:sp>
      <p:sp>
        <p:nvSpPr>
          <p:cNvPr id="5" name="Slide Number Placeholder 4">
            <a:extLst>
              <a:ext uri="{FF2B5EF4-FFF2-40B4-BE49-F238E27FC236}">
                <a16:creationId xmlns:a16="http://schemas.microsoft.com/office/drawing/2014/main" id="{181C492B-6F6F-4F9B-8376-B58B8E5DD0F3}"/>
              </a:ext>
            </a:extLst>
          </p:cNvPr>
          <p:cNvSpPr>
            <a:spLocks noGrp="1"/>
          </p:cNvSpPr>
          <p:nvPr>
            <p:ph type="sldNum" sz="quarter" idx="12"/>
          </p:nvPr>
        </p:nvSpPr>
        <p:spPr/>
        <p:txBody>
          <a:bodyPr/>
          <a:lstStyle/>
          <a:p>
            <a:fld id="{E18F5AD3-A273-4C92-8C1D-2189FF9C7BEB}" type="slidenum">
              <a:rPr lang="en-US" smtClean="0"/>
              <a:t>‹#›</a:t>
            </a:fld>
            <a:endParaRPr lang="en-US" dirty="0"/>
          </a:p>
        </p:txBody>
      </p:sp>
      <p:sp>
        <p:nvSpPr>
          <p:cNvPr id="6" name="Content Placeholder 2">
            <a:extLst>
              <a:ext uri="{FF2B5EF4-FFF2-40B4-BE49-F238E27FC236}">
                <a16:creationId xmlns:a16="http://schemas.microsoft.com/office/drawing/2014/main" id="{B8741EB8-6490-47E2-BCE1-03661CFB3329}"/>
              </a:ext>
            </a:extLst>
          </p:cNvPr>
          <p:cNvSpPr>
            <a:spLocks noGrp="1"/>
          </p:cNvSpPr>
          <p:nvPr>
            <p:ph idx="1"/>
          </p:nvPr>
        </p:nvSpPr>
        <p:spPr>
          <a:xfrm>
            <a:off x="1097280" y="1845734"/>
            <a:ext cx="100584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5841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E47B391-BCC8-45FE-99BD-6143B49BE098}" type="datetime1">
              <a:rPr lang="en-US" smtClean="0"/>
              <a:t>7/29/2022</a:t>
            </a:fld>
            <a:endParaRPr lang="en-US" dirty="0"/>
          </a:p>
        </p:txBody>
      </p:sp>
      <p:sp>
        <p:nvSpPr>
          <p:cNvPr id="6" name="Footer Placeholder 5"/>
          <p:cNvSpPr>
            <a:spLocks noGrp="1"/>
          </p:cNvSpPr>
          <p:nvPr>
            <p:ph type="ftr" sz="quarter" idx="11"/>
          </p:nvPr>
        </p:nvSpPr>
        <p:spPr/>
        <p:txBody>
          <a:bodyPr/>
          <a:lstStyle/>
          <a:p>
            <a:r>
              <a:rPr lang="en-US" dirty="0"/>
              <a:t>www.icalliances.org</a:t>
            </a:r>
          </a:p>
        </p:txBody>
      </p:sp>
      <p:sp>
        <p:nvSpPr>
          <p:cNvPr id="7" name="Slide Number Placeholder 6"/>
          <p:cNvSpPr>
            <a:spLocks noGrp="1"/>
          </p:cNvSpPr>
          <p:nvPr>
            <p:ph type="sldNum" sz="quarter" idx="12"/>
          </p:nvPr>
        </p:nvSpPr>
        <p:spPr/>
        <p:txBody>
          <a:bodyPr/>
          <a:lstStyle/>
          <a:p>
            <a:fld id="{E18F5AD3-A273-4C92-8C1D-2189FF9C7BEB}" type="slidenum">
              <a:rPr lang="en-US" smtClean="0"/>
              <a:t>‹#›</a:t>
            </a:fld>
            <a:endParaRPr lang="en-US" dirty="0"/>
          </a:p>
        </p:txBody>
      </p:sp>
    </p:spTree>
    <p:extLst>
      <p:ext uri="{BB962C8B-B14F-4D97-AF65-F5344CB8AC3E}">
        <p14:creationId xmlns:p14="http://schemas.microsoft.com/office/powerpoint/2010/main" val="2643116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82004C-6BD9-4F04-8784-9F7E2DDB7403}" type="datetime1">
              <a:rPr lang="en-US" smtClean="0"/>
              <a:t>7/29/2022</a:t>
            </a:fld>
            <a:endParaRPr lang="en-US" dirty="0"/>
          </a:p>
        </p:txBody>
      </p:sp>
      <p:sp>
        <p:nvSpPr>
          <p:cNvPr id="8" name="Footer Placeholder 7"/>
          <p:cNvSpPr>
            <a:spLocks noGrp="1"/>
          </p:cNvSpPr>
          <p:nvPr>
            <p:ph type="ftr" sz="quarter" idx="11"/>
          </p:nvPr>
        </p:nvSpPr>
        <p:spPr/>
        <p:txBody>
          <a:bodyPr/>
          <a:lstStyle/>
          <a:p>
            <a:r>
              <a:rPr lang="en-US" dirty="0"/>
              <a:t>www.icalliances.org</a:t>
            </a:r>
          </a:p>
        </p:txBody>
      </p:sp>
      <p:sp>
        <p:nvSpPr>
          <p:cNvPr id="9" name="Slide Number Placeholder 8"/>
          <p:cNvSpPr>
            <a:spLocks noGrp="1"/>
          </p:cNvSpPr>
          <p:nvPr>
            <p:ph type="sldNum" sz="quarter" idx="12"/>
          </p:nvPr>
        </p:nvSpPr>
        <p:spPr/>
        <p:txBody>
          <a:bodyPr/>
          <a:lstStyle/>
          <a:p>
            <a:fld id="{E18F5AD3-A273-4C92-8C1D-2189FF9C7BEB}" type="slidenum">
              <a:rPr lang="en-US" smtClean="0"/>
              <a:t>‹#›</a:t>
            </a:fld>
            <a:endParaRPr lang="en-US" dirty="0"/>
          </a:p>
        </p:txBody>
      </p:sp>
    </p:spTree>
    <p:extLst>
      <p:ext uri="{BB962C8B-B14F-4D97-AF65-F5344CB8AC3E}">
        <p14:creationId xmlns:p14="http://schemas.microsoft.com/office/powerpoint/2010/main" val="283140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571385-AF19-424E-9627-643B3710D97D}" type="datetime1">
              <a:rPr lang="en-US" smtClean="0"/>
              <a:t>7/29/2022</a:t>
            </a:fld>
            <a:endParaRPr lang="en-US" dirty="0"/>
          </a:p>
        </p:txBody>
      </p:sp>
      <p:sp>
        <p:nvSpPr>
          <p:cNvPr id="4" name="Footer Placeholder 3"/>
          <p:cNvSpPr>
            <a:spLocks noGrp="1"/>
          </p:cNvSpPr>
          <p:nvPr>
            <p:ph type="ftr" sz="quarter" idx="11"/>
          </p:nvPr>
        </p:nvSpPr>
        <p:spPr/>
        <p:txBody>
          <a:bodyPr/>
          <a:lstStyle/>
          <a:p>
            <a:r>
              <a:rPr lang="en-US" dirty="0"/>
              <a:t>www.icalliances.org</a:t>
            </a:r>
          </a:p>
        </p:txBody>
      </p:sp>
      <p:sp>
        <p:nvSpPr>
          <p:cNvPr id="5" name="Slide Number Placeholder 4"/>
          <p:cNvSpPr>
            <a:spLocks noGrp="1"/>
          </p:cNvSpPr>
          <p:nvPr>
            <p:ph type="sldNum" sz="quarter" idx="12"/>
          </p:nvPr>
        </p:nvSpPr>
        <p:spPr/>
        <p:txBody>
          <a:bodyPr/>
          <a:lstStyle/>
          <a:p>
            <a:fld id="{E18F5AD3-A273-4C92-8C1D-2189FF9C7BEB}" type="slidenum">
              <a:rPr lang="en-US" smtClean="0"/>
              <a:t>‹#›</a:t>
            </a:fld>
            <a:endParaRPr lang="en-US" dirty="0"/>
          </a:p>
        </p:txBody>
      </p:sp>
    </p:spTree>
    <p:extLst>
      <p:ext uri="{BB962C8B-B14F-4D97-AF65-F5344CB8AC3E}">
        <p14:creationId xmlns:p14="http://schemas.microsoft.com/office/powerpoint/2010/main" val="1705256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7D0A578-781A-470D-A410-09896BB047B2}"/>
              </a:ext>
            </a:extLst>
          </p:cNvPr>
          <p:cNvSpPr/>
          <p:nvPr userDrawn="1"/>
        </p:nvSpPr>
        <p:spPr>
          <a:xfrm>
            <a:off x="3175" y="6400800"/>
            <a:ext cx="12188825" cy="457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D10CC5A0-48D5-4B8F-AE63-56C980199D25}"/>
              </a:ext>
            </a:extLst>
          </p:cNvPr>
          <p:cNvSpPr/>
          <p:nvPr userDrawn="1"/>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E47B5133-54F1-480C-8334-57748C5788D6}" type="datetime1">
              <a:rPr lang="en-US" smtClean="0"/>
              <a:t>7/29/2022</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dirty="0"/>
              <a:t>www.icalliances.org</a:t>
            </a: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E18F5AD3-A273-4C92-8C1D-2189FF9C7BEB}" type="slidenum">
              <a:rPr lang="en-US" smtClean="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9194406" y="284571"/>
            <a:ext cx="2669106" cy="1271465"/>
          </a:xfrm>
          <a:prstGeom prst="rect">
            <a:avLst/>
          </a:prstGeom>
        </p:spPr>
      </p:pic>
    </p:spTree>
    <p:extLst>
      <p:ext uri="{BB962C8B-B14F-4D97-AF65-F5344CB8AC3E}">
        <p14:creationId xmlns:p14="http://schemas.microsoft.com/office/powerpoint/2010/main" val="37791878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87" r:id="rId6"/>
    <p:sldLayoutId id="2147483679" r:id="rId7"/>
    <p:sldLayoutId id="2147483680" r:id="rId8"/>
    <p:sldLayoutId id="2147483681" r:id="rId9"/>
    <p:sldLayoutId id="2147483682" r:id="rId10"/>
    <p:sldLayoutId id="2147483683" r:id="rId11"/>
    <p:sldLayoutId id="2147483689" r:id="rId12"/>
    <p:sldLayoutId id="2147483684" r:id="rId13"/>
    <p:sldLayoutId id="2147483688" r:id="rId14"/>
    <p:sldLayoutId id="2147483685" r:id="rId15"/>
    <p:sldLayoutId id="2147483686" r:id="rId16"/>
  </p:sldLayoutIdLst>
  <p:hf hdr="0"/>
  <p:txStyles>
    <p:titleStyle>
      <a:lvl1pPr algn="l" defTabSz="914400" rtl="0" eaLnBrk="1" latinLnBrk="0" hangingPunct="1">
        <a:lnSpc>
          <a:spcPct val="85000"/>
        </a:lnSpc>
        <a:spcBef>
          <a:spcPct val="0"/>
        </a:spcBef>
        <a:buNone/>
        <a:defRPr sz="4800" kern="1200" spc="-50" baseline="0">
          <a:solidFill>
            <a:srgbClr val="00629B"/>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20.xml"/><Relationship Id="rId7" Type="http://schemas.openxmlformats.org/officeDocument/2006/relationships/image" Target="../media/image31.png"/><Relationship Id="rId2" Type="http://schemas.openxmlformats.org/officeDocument/2006/relationships/slideLayout" Target="../slideLayouts/slideLayout10.xml"/><Relationship Id="rId1" Type="http://schemas.openxmlformats.org/officeDocument/2006/relationships/tags" Target="../tags/tag1.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10.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10.xml"/><Relationship Id="rId6" Type="http://schemas.openxmlformats.org/officeDocument/2006/relationships/image" Target="../media/image67.png"/><Relationship Id="rId5" Type="http://schemas.openxmlformats.org/officeDocument/2006/relationships/image" Target="../media/image66.svg"/><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39.xml"/><Relationship Id="rId1" Type="http://schemas.openxmlformats.org/officeDocument/2006/relationships/slideLayout" Target="../slideLayouts/slideLayout8.xml"/><Relationship Id="rId6" Type="http://schemas.openxmlformats.org/officeDocument/2006/relationships/image" Target="../media/image79.svg"/><Relationship Id="rId5" Type="http://schemas.openxmlformats.org/officeDocument/2006/relationships/image" Target="../media/image78.png"/><Relationship Id="rId10" Type="http://schemas.openxmlformats.org/officeDocument/2006/relationships/image" Target="../media/image83.svg"/><Relationship Id="rId4" Type="http://schemas.openxmlformats.org/officeDocument/2006/relationships/image" Target="../media/image77.png"/><Relationship Id="rId9" Type="http://schemas.openxmlformats.org/officeDocument/2006/relationships/image" Target="../media/image8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86.png"/></Relationships>
</file>

<file path=ppt/slides/_rels/slide42.xml.rels><?xml version="1.0" encoding="UTF-8" standalone="yes"?>
<Relationships xmlns="http://schemas.openxmlformats.org/package/2006/relationships"><Relationship Id="rId3" Type="http://schemas.openxmlformats.org/officeDocument/2006/relationships/hyperlink" Target="mailto:mnhmis@icalliances.org"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6600" dirty="0"/>
              <a:t>Meet </a:t>
            </a:r>
            <a:r>
              <a:rPr lang="en-US" sz="6600" b="1" dirty="0"/>
              <a:t>SAP BusinessObjects</a:t>
            </a:r>
            <a:r>
              <a:rPr lang="en-US" sz="6600" dirty="0"/>
              <a:t>, HMIS’s Reporting Tool</a:t>
            </a:r>
          </a:p>
        </p:txBody>
      </p:sp>
      <p:sp>
        <p:nvSpPr>
          <p:cNvPr id="3" name="Subtitle 2"/>
          <p:cNvSpPr>
            <a:spLocks noGrp="1"/>
          </p:cNvSpPr>
          <p:nvPr>
            <p:ph type="subTitle" idx="1"/>
          </p:nvPr>
        </p:nvSpPr>
        <p:spPr/>
        <p:txBody>
          <a:bodyPr vert="horz" lIns="91440" tIns="45720" rIns="91440" bIns="45720" rtlCol="0" anchor="t">
            <a:normAutofit/>
          </a:bodyPr>
          <a:lstStyle/>
          <a:p>
            <a:r>
              <a:rPr lang="en-US" b="1" dirty="0"/>
              <a:t>SAP BusinessObjects </a:t>
            </a:r>
            <a:r>
              <a:rPr lang="en-US" dirty="0"/>
              <a:t>is a software program used to build and store the reports that help make HMIS data actionable</a:t>
            </a:r>
          </a:p>
        </p:txBody>
      </p:sp>
    </p:spTree>
    <p:extLst>
      <p:ext uri="{BB962C8B-B14F-4D97-AF65-F5344CB8AC3E}">
        <p14:creationId xmlns:p14="http://schemas.microsoft.com/office/powerpoint/2010/main" val="1071905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pen User Options Window">
            <a:extLst>
              <a:ext uri="{FF2B5EF4-FFF2-40B4-BE49-F238E27FC236}">
                <a16:creationId xmlns:a16="http://schemas.microsoft.com/office/drawing/2014/main" id="{3F32DE82-B484-4ABB-A1B2-F3C2B28AE12E}"/>
              </a:ext>
            </a:extLst>
          </p:cNvPr>
          <p:cNvGrpSpPr/>
          <p:nvPr/>
        </p:nvGrpSpPr>
        <p:grpSpPr>
          <a:xfrm>
            <a:off x="930190" y="0"/>
            <a:ext cx="10331621" cy="6858000"/>
            <a:chOff x="930190" y="0"/>
            <a:chExt cx="10331621" cy="6858000"/>
          </a:xfrm>
        </p:grpSpPr>
        <p:pic>
          <p:nvPicPr>
            <p:cNvPr id="15" name="Account Settings - User Options" descr="Graphical user interface, application&#10;&#10;Description automatically generated">
              <a:extLst>
                <a:ext uri="{FF2B5EF4-FFF2-40B4-BE49-F238E27FC236}">
                  <a16:creationId xmlns:a16="http://schemas.microsoft.com/office/drawing/2014/main" id="{E464B1F1-C50D-44A7-8FAA-B805D2F3CE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190" y="0"/>
              <a:ext cx="10331621" cy="6858000"/>
            </a:xfrm>
            <a:prstGeom prst="rect">
              <a:avLst/>
            </a:prstGeom>
          </p:spPr>
        </p:pic>
        <p:grpSp>
          <p:nvGrpSpPr>
            <p:cNvPr id="2" name="Highlight User Icon">
              <a:extLst>
                <a:ext uri="{FF2B5EF4-FFF2-40B4-BE49-F238E27FC236}">
                  <a16:creationId xmlns:a16="http://schemas.microsoft.com/office/drawing/2014/main" id="{5E0EBED9-1684-4EF3-9282-E37F3E0DA922}"/>
                </a:ext>
              </a:extLst>
            </p:cNvPr>
            <p:cNvGrpSpPr/>
            <p:nvPr/>
          </p:nvGrpSpPr>
          <p:grpSpPr>
            <a:xfrm>
              <a:off x="9640722" y="59532"/>
              <a:ext cx="1268661" cy="366712"/>
              <a:chOff x="9640722" y="59532"/>
              <a:chExt cx="1268661" cy="366712"/>
            </a:xfrm>
          </p:grpSpPr>
          <p:sp>
            <p:nvSpPr>
              <p:cNvPr id="22" name="Rectangle 21">
                <a:extLst>
                  <a:ext uri="{FF2B5EF4-FFF2-40B4-BE49-F238E27FC236}">
                    <a16:creationId xmlns:a16="http://schemas.microsoft.com/office/drawing/2014/main" id="{CB83368A-D95D-4A96-A3BB-FE5EB5987459}"/>
                  </a:ext>
                </a:extLst>
              </p:cNvPr>
              <p:cNvSpPr/>
              <p:nvPr/>
            </p:nvSpPr>
            <p:spPr>
              <a:xfrm>
                <a:off x="10290258" y="59532"/>
                <a:ext cx="619125" cy="366712"/>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Callout: Right Arrow 24">
                <a:extLst>
                  <a:ext uri="{FF2B5EF4-FFF2-40B4-BE49-F238E27FC236}">
                    <a16:creationId xmlns:a16="http://schemas.microsoft.com/office/drawing/2014/main" id="{28F6DC1C-70F7-4B64-B532-E3327DDD079A}"/>
                  </a:ext>
                </a:extLst>
              </p:cNvPr>
              <p:cNvSpPr/>
              <p:nvPr/>
            </p:nvSpPr>
            <p:spPr>
              <a:xfrm>
                <a:off x="9640722" y="59532"/>
                <a:ext cx="649536" cy="366712"/>
              </a:xfrm>
              <a:prstGeom prst="rightArrow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1</a:t>
                </a:r>
              </a:p>
            </p:txBody>
          </p:sp>
        </p:grpSp>
      </p:grpSp>
      <p:grpSp>
        <p:nvGrpSpPr>
          <p:cNvPr id="3" name="Highlight Settings Option">
            <a:extLst>
              <a:ext uri="{FF2B5EF4-FFF2-40B4-BE49-F238E27FC236}">
                <a16:creationId xmlns:a16="http://schemas.microsoft.com/office/drawing/2014/main" id="{5E3E8B61-A2DB-4C90-9315-8F13A6F1FDF0}"/>
              </a:ext>
            </a:extLst>
          </p:cNvPr>
          <p:cNvGrpSpPr/>
          <p:nvPr/>
        </p:nvGrpSpPr>
        <p:grpSpPr>
          <a:xfrm>
            <a:off x="8850148" y="852488"/>
            <a:ext cx="2059236" cy="366712"/>
            <a:chOff x="8850148" y="852488"/>
            <a:chExt cx="2059236" cy="366712"/>
          </a:xfrm>
        </p:grpSpPr>
        <p:sp>
          <p:nvSpPr>
            <p:cNvPr id="21" name="Rectangle 20">
              <a:extLst>
                <a:ext uri="{FF2B5EF4-FFF2-40B4-BE49-F238E27FC236}">
                  <a16:creationId xmlns:a16="http://schemas.microsoft.com/office/drawing/2014/main" id="{388B2F73-8FB3-419F-BF31-872340DB3F68}"/>
                </a:ext>
              </a:extLst>
            </p:cNvPr>
            <p:cNvSpPr/>
            <p:nvPr/>
          </p:nvSpPr>
          <p:spPr>
            <a:xfrm>
              <a:off x="9499684" y="852488"/>
              <a:ext cx="1409700" cy="366712"/>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Callout: Right Arrow 25">
              <a:extLst>
                <a:ext uri="{FF2B5EF4-FFF2-40B4-BE49-F238E27FC236}">
                  <a16:creationId xmlns:a16="http://schemas.microsoft.com/office/drawing/2014/main" id="{8283550E-627B-4D0A-862E-537F3FE547E7}"/>
                </a:ext>
              </a:extLst>
            </p:cNvPr>
            <p:cNvSpPr/>
            <p:nvPr/>
          </p:nvSpPr>
          <p:spPr>
            <a:xfrm>
              <a:off x="8850148" y="852488"/>
              <a:ext cx="649536" cy="366712"/>
            </a:xfrm>
            <a:prstGeom prst="rightArrow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2</a:t>
              </a:r>
            </a:p>
          </p:txBody>
        </p:sp>
      </p:grpSp>
      <p:grpSp>
        <p:nvGrpSpPr>
          <p:cNvPr id="8" name="Update Account Preferences">
            <a:extLst>
              <a:ext uri="{FF2B5EF4-FFF2-40B4-BE49-F238E27FC236}">
                <a16:creationId xmlns:a16="http://schemas.microsoft.com/office/drawing/2014/main" id="{C8CB0F56-7DA6-4373-88DE-8ED6D3CDFFED}"/>
              </a:ext>
            </a:extLst>
          </p:cNvPr>
          <p:cNvGrpSpPr/>
          <p:nvPr/>
        </p:nvGrpSpPr>
        <p:grpSpPr>
          <a:xfrm>
            <a:off x="930190" y="0"/>
            <a:ext cx="10331621" cy="6858000"/>
            <a:chOff x="930190" y="0"/>
            <a:chExt cx="10331621" cy="6858000"/>
          </a:xfrm>
        </p:grpSpPr>
        <p:pic>
          <p:nvPicPr>
            <p:cNvPr id="12" name="Account Settings - Account Preferences" descr="Graphical user interface, text, application, email, website&#10;&#10;Description automatically generated">
              <a:extLst>
                <a:ext uri="{FF2B5EF4-FFF2-40B4-BE49-F238E27FC236}">
                  <a16:creationId xmlns:a16="http://schemas.microsoft.com/office/drawing/2014/main" id="{3E5C25E0-F37D-4E30-BA5A-CBACE9AC75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0190" y="0"/>
              <a:ext cx="10331621" cy="6858000"/>
            </a:xfrm>
            <a:prstGeom prst="rect">
              <a:avLst/>
            </a:prstGeom>
          </p:spPr>
        </p:pic>
        <p:grpSp>
          <p:nvGrpSpPr>
            <p:cNvPr id="5" name="Highlight Account Preferences Option">
              <a:extLst>
                <a:ext uri="{FF2B5EF4-FFF2-40B4-BE49-F238E27FC236}">
                  <a16:creationId xmlns:a16="http://schemas.microsoft.com/office/drawing/2014/main" id="{72FB5FDF-1EBC-42D3-88EF-2948D7F90DBB}"/>
                </a:ext>
              </a:extLst>
            </p:cNvPr>
            <p:cNvGrpSpPr/>
            <p:nvPr/>
          </p:nvGrpSpPr>
          <p:grpSpPr>
            <a:xfrm>
              <a:off x="1806806" y="1266826"/>
              <a:ext cx="3093264" cy="477520"/>
              <a:chOff x="1806806" y="1266826"/>
              <a:chExt cx="3093264" cy="477520"/>
            </a:xfrm>
          </p:grpSpPr>
          <p:sp>
            <p:nvSpPr>
              <p:cNvPr id="30" name="Rectangle 29">
                <a:extLst>
                  <a:ext uri="{FF2B5EF4-FFF2-40B4-BE49-F238E27FC236}">
                    <a16:creationId xmlns:a16="http://schemas.microsoft.com/office/drawing/2014/main" id="{FCC3B5F1-1773-43E3-AADE-62AA8BA8355F}"/>
                  </a:ext>
                </a:extLst>
              </p:cNvPr>
              <p:cNvSpPr/>
              <p:nvPr/>
            </p:nvSpPr>
            <p:spPr>
              <a:xfrm>
                <a:off x="1806806" y="1266826"/>
                <a:ext cx="2443728" cy="477520"/>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Callout: Right Arrow 30">
                <a:extLst>
                  <a:ext uri="{FF2B5EF4-FFF2-40B4-BE49-F238E27FC236}">
                    <a16:creationId xmlns:a16="http://schemas.microsoft.com/office/drawing/2014/main" id="{07C15C40-5E29-468E-B3BB-2C02FD20D1E8}"/>
                  </a:ext>
                </a:extLst>
              </p:cNvPr>
              <p:cNvSpPr/>
              <p:nvPr/>
            </p:nvSpPr>
            <p:spPr>
              <a:xfrm flipH="1">
                <a:off x="4250534" y="1322230"/>
                <a:ext cx="649536" cy="366712"/>
              </a:xfrm>
              <a:prstGeom prst="rightArrow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3</a:t>
                </a:r>
              </a:p>
            </p:txBody>
          </p:sp>
        </p:grpSp>
      </p:grpSp>
      <p:grpSp>
        <p:nvGrpSpPr>
          <p:cNvPr id="6" name="Highlight Admin Settings Slider">
            <a:extLst>
              <a:ext uri="{FF2B5EF4-FFF2-40B4-BE49-F238E27FC236}">
                <a16:creationId xmlns:a16="http://schemas.microsoft.com/office/drawing/2014/main" id="{2A7DBDF5-88B5-434D-A4D2-F8DAE72FD8D2}"/>
              </a:ext>
            </a:extLst>
          </p:cNvPr>
          <p:cNvGrpSpPr/>
          <p:nvPr/>
        </p:nvGrpSpPr>
        <p:grpSpPr>
          <a:xfrm>
            <a:off x="6485443" y="1674813"/>
            <a:ext cx="1268662" cy="366712"/>
            <a:chOff x="6485443" y="1674813"/>
            <a:chExt cx="1268662" cy="366712"/>
          </a:xfrm>
        </p:grpSpPr>
        <p:sp>
          <p:nvSpPr>
            <p:cNvPr id="27" name="Rectangle 26">
              <a:extLst>
                <a:ext uri="{FF2B5EF4-FFF2-40B4-BE49-F238E27FC236}">
                  <a16:creationId xmlns:a16="http://schemas.microsoft.com/office/drawing/2014/main" id="{0BCB71C4-0E32-4451-958E-253886D51002}"/>
                </a:ext>
              </a:extLst>
            </p:cNvPr>
            <p:cNvSpPr/>
            <p:nvPr/>
          </p:nvSpPr>
          <p:spPr>
            <a:xfrm>
              <a:off x="7134980" y="1674813"/>
              <a:ext cx="619125" cy="366712"/>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Callout: Right Arrow 27">
              <a:extLst>
                <a:ext uri="{FF2B5EF4-FFF2-40B4-BE49-F238E27FC236}">
                  <a16:creationId xmlns:a16="http://schemas.microsoft.com/office/drawing/2014/main" id="{0F0E319E-E2BC-4E1F-858D-61C527D79387}"/>
                </a:ext>
              </a:extLst>
            </p:cNvPr>
            <p:cNvSpPr/>
            <p:nvPr/>
          </p:nvSpPr>
          <p:spPr>
            <a:xfrm>
              <a:off x="6485443" y="1674813"/>
              <a:ext cx="649536" cy="366712"/>
            </a:xfrm>
            <a:prstGeom prst="rightArrow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4</a:t>
              </a:r>
            </a:p>
          </p:txBody>
        </p:sp>
      </p:grpSp>
      <p:grpSp>
        <p:nvGrpSpPr>
          <p:cNvPr id="14" name="Update Page Customization Settings">
            <a:extLst>
              <a:ext uri="{FF2B5EF4-FFF2-40B4-BE49-F238E27FC236}">
                <a16:creationId xmlns:a16="http://schemas.microsoft.com/office/drawing/2014/main" id="{497996B2-C831-4301-8BCE-562FB333C80E}"/>
              </a:ext>
            </a:extLst>
          </p:cNvPr>
          <p:cNvGrpSpPr/>
          <p:nvPr/>
        </p:nvGrpSpPr>
        <p:grpSpPr>
          <a:xfrm>
            <a:off x="930190" y="0"/>
            <a:ext cx="10331621" cy="6858000"/>
            <a:chOff x="930190" y="0"/>
            <a:chExt cx="10331621" cy="6858000"/>
          </a:xfrm>
        </p:grpSpPr>
        <p:pic>
          <p:nvPicPr>
            <p:cNvPr id="9" name="Account Settings - Page Preferences" descr="Graphical user interface, application&#10;&#10;Description automatically generated">
              <a:extLst>
                <a:ext uri="{FF2B5EF4-FFF2-40B4-BE49-F238E27FC236}">
                  <a16:creationId xmlns:a16="http://schemas.microsoft.com/office/drawing/2014/main" id="{93E36C66-0BEA-4817-A13B-A9FCD17548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190" y="0"/>
              <a:ext cx="10331621" cy="6858000"/>
            </a:xfrm>
            <a:prstGeom prst="rect">
              <a:avLst/>
            </a:prstGeom>
          </p:spPr>
        </p:pic>
        <p:grpSp>
          <p:nvGrpSpPr>
            <p:cNvPr id="10" name="Highlight Page Customization Tab">
              <a:extLst>
                <a:ext uri="{FF2B5EF4-FFF2-40B4-BE49-F238E27FC236}">
                  <a16:creationId xmlns:a16="http://schemas.microsoft.com/office/drawing/2014/main" id="{ADCF2E73-48DD-4812-A3B9-3ED827FA0AC7}"/>
                </a:ext>
              </a:extLst>
            </p:cNvPr>
            <p:cNvGrpSpPr/>
            <p:nvPr/>
          </p:nvGrpSpPr>
          <p:grpSpPr>
            <a:xfrm>
              <a:off x="5062066" y="1031081"/>
              <a:ext cx="1814986" cy="392580"/>
              <a:chOff x="5062066" y="1031081"/>
              <a:chExt cx="1814986" cy="392580"/>
            </a:xfrm>
          </p:grpSpPr>
          <p:sp>
            <p:nvSpPr>
              <p:cNvPr id="33" name="Rectangle 32">
                <a:extLst>
                  <a:ext uri="{FF2B5EF4-FFF2-40B4-BE49-F238E27FC236}">
                    <a16:creationId xmlns:a16="http://schemas.microsoft.com/office/drawing/2014/main" id="{FCF60548-F942-45A6-9A7D-19B46C35A423}"/>
                  </a:ext>
                </a:extLst>
              </p:cNvPr>
              <p:cNvSpPr/>
              <p:nvPr/>
            </p:nvSpPr>
            <p:spPr>
              <a:xfrm>
                <a:off x="5711601" y="1031081"/>
                <a:ext cx="1165451" cy="392580"/>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Callout: Right Arrow 33">
                <a:extLst>
                  <a:ext uri="{FF2B5EF4-FFF2-40B4-BE49-F238E27FC236}">
                    <a16:creationId xmlns:a16="http://schemas.microsoft.com/office/drawing/2014/main" id="{2C406743-EE03-44BE-AA78-8734175BF890}"/>
                  </a:ext>
                </a:extLst>
              </p:cNvPr>
              <p:cNvSpPr/>
              <p:nvPr/>
            </p:nvSpPr>
            <p:spPr>
              <a:xfrm>
                <a:off x="5062066" y="1044015"/>
                <a:ext cx="649536" cy="366712"/>
              </a:xfrm>
              <a:prstGeom prst="rightArrow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5</a:t>
                </a:r>
              </a:p>
            </p:txBody>
          </p:sp>
        </p:grpSp>
      </p:grpSp>
      <p:grpSp>
        <p:nvGrpSpPr>
          <p:cNvPr id="11" name="Highlight Display Options">
            <a:extLst>
              <a:ext uri="{FF2B5EF4-FFF2-40B4-BE49-F238E27FC236}">
                <a16:creationId xmlns:a16="http://schemas.microsoft.com/office/drawing/2014/main" id="{0AA1A22F-409E-43FA-BC67-F057D1C86A8D}"/>
              </a:ext>
            </a:extLst>
          </p:cNvPr>
          <p:cNvGrpSpPr/>
          <p:nvPr/>
        </p:nvGrpSpPr>
        <p:grpSpPr>
          <a:xfrm>
            <a:off x="5740176" y="1744019"/>
            <a:ext cx="2491263" cy="3439168"/>
            <a:chOff x="5740176" y="1744019"/>
            <a:chExt cx="2491263" cy="3439168"/>
          </a:xfrm>
        </p:grpSpPr>
        <p:sp>
          <p:nvSpPr>
            <p:cNvPr id="39" name="Rectangle 38">
              <a:extLst>
                <a:ext uri="{FF2B5EF4-FFF2-40B4-BE49-F238E27FC236}">
                  <a16:creationId xmlns:a16="http://schemas.microsoft.com/office/drawing/2014/main" id="{5C64425D-3DD4-4AB7-A58F-8B0F8EFB4531}"/>
                </a:ext>
              </a:extLst>
            </p:cNvPr>
            <p:cNvSpPr/>
            <p:nvPr/>
          </p:nvSpPr>
          <p:spPr>
            <a:xfrm>
              <a:off x="5740176" y="1744019"/>
              <a:ext cx="1841727" cy="3439168"/>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6" name="Straight Arrow Connector 45">
              <a:extLst>
                <a:ext uri="{FF2B5EF4-FFF2-40B4-BE49-F238E27FC236}">
                  <a16:creationId xmlns:a16="http://schemas.microsoft.com/office/drawing/2014/main" id="{43C0BE4C-DCC7-486A-90B1-941D056BABB5}"/>
                </a:ext>
              </a:extLst>
            </p:cNvPr>
            <p:cNvCxnSpPr>
              <a:cxnSpLocks/>
            </p:cNvCxnSpPr>
            <p:nvPr/>
          </p:nvCxnSpPr>
          <p:spPr>
            <a:xfrm flipH="1">
              <a:off x="6796841" y="3044825"/>
              <a:ext cx="338138" cy="0"/>
            </a:xfrm>
            <a:prstGeom prst="straightConnector1">
              <a:avLst/>
            </a:prstGeom>
            <a:ln w="57150">
              <a:solidFill>
                <a:schemeClr val="accent6">
                  <a:lumMod val="75000"/>
                </a:schemeClr>
              </a:solidFill>
              <a:tailEnd type="triangle"/>
            </a:ln>
          </p:spPr>
          <p:style>
            <a:lnRef idx="1">
              <a:schemeClr val="accent6"/>
            </a:lnRef>
            <a:fillRef idx="0">
              <a:schemeClr val="accent6"/>
            </a:fillRef>
            <a:effectRef idx="0">
              <a:schemeClr val="accent6"/>
            </a:effectRef>
            <a:fontRef idx="minor">
              <a:schemeClr val="tx1"/>
            </a:fontRef>
          </p:style>
        </p:cxnSp>
        <p:cxnSp>
          <p:nvCxnSpPr>
            <p:cNvPr id="48" name="Straight Arrow Connector 47">
              <a:extLst>
                <a:ext uri="{FF2B5EF4-FFF2-40B4-BE49-F238E27FC236}">
                  <a16:creationId xmlns:a16="http://schemas.microsoft.com/office/drawing/2014/main" id="{D8005113-177F-437F-A9E6-958AD7C9F5D7}"/>
                </a:ext>
              </a:extLst>
            </p:cNvPr>
            <p:cNvCxnSpPr>
              <a:cxnSpLocks/>
            </p:cNvCxnSpPr>
            <p:nvPr/>
          </p:nvCxnSpPr>
          <p:spPr>
            <a:xfrm flipH="1">
              <a:off x="6897120" y="3599334"/>
              <a:ext cx="338138" cy="0"/>
            </a:xfrm>
            <a:prstGeom prst="straightConnector1">
              <a:avLst/>
            </a:prstGeom>
            <a:ln w="57150">
              <a:solidFill>
                <a:schemeClr val="accent6">
                  <a:lumMod val="75000"/>
                </a:schemeClr>
              </a:solidFill>
              <a:tailEnd type="triangle"/>
            </a:ln>
          </p:spPr>
          <p:style>
            <a:lnRef idx="1">
              <a:schemeClr val="accent6"/>
            </a:lnRef>
            <a:fillRef idx="0">
              <a:schemeClr val="accent6"/>
            </a:fillRef>
            <a:effectRef idx="0">
              <a:schemeClr val="accent6"/>
            </a:effectRef>
            <a:fontRef idx="minor">
              <a:schemeClr val="tx1"/>
            </a:fontRef>
          </p:style>
        </p:cxnSp>
        <p:cxnSp>
          <p:nvCxnSpPr>
            <p:cNvPr id="49" name="Straight Arrow Connector 48">
              <a:extLst>
                <a:ext uri="{FF2B5EF4-FFF2-40B4-BE49-F238E27FC236}">
                  <a16:creationId xmlns:a16="http://schemas.microsoft.com/office/drawing/2014/main" id="{42EEA2DF-C161-4368-85E7-DD4A86B8C21B}"/>
                </a:ext>
              </a:extLst>
            </p:cNvPr>
            <p:cNvCxnSpPr>
              <a:cxnSpLocks/>
            </p:cNvCxnSpPr>
            <p:nvPr/>
          </p:nvCxnSpPr>
          <p:spPr>
            <a:xfrm flipH="1">
              <a:off x="6728051" y="3868973"/>
              <a:ext cx="338138" cy="0"/>
            </a:xfrm>
            <a:prstGeom prst="straightConnector1">
              <a:avLst/>
            </a:prstGeom>
            <a:ln w="57150">
              <a:solidFill>
                <a:schemeClr val="accent6">
                  <a:lumMod val="75000"/>
                </a:schemeClr>
              </a:solidFill>
              <a:tailEnd type="triangle"/>
            </a:ln>
          </p:spPr>
          <p:style>
            <a:lnRef idx="1">
              <a:schemeClr val="accent6"/>
            </a:lnRef>
            <a:fillRef idx="0">
              <a:schemeClr val="accent6"/>
            </a:fillRef>
            <a:effectRef idx="0">
              <a:schemeClr val="accent6"/>
            </a:effectRef>
            <a:fontRef idx="minor">
              <a:schemeClr val="tx1"/>
            </a:fontRef>
          </p:style>
        </p:cxnSp>
        <p:cxnSp>
          <p:nvCxnSpPr>
            <p:cNvPr id="50" name="Straight Arrow Connector 49">
              <a:extLst>
                <a:ext uri="{FF2B5EF4-FFF2-40B4-BE49-F238E27FC236}">
                  <a16:creationId xmlns:a16="http://schemas.microsoft.com/office/drawing/2014/main" id="{47AC110F-07C1-4DAD-9557-DB493829EEC7}"/>
                </a:ext>
              </a:extLst>
            </p:cNvPr>
            <p:cNvCxnSpPr>
              <a:cxnSpLocks/>
            </p:cNvCxnSpPr>
            <p:nvPr/>
          </p:nvCxnSpPr>
          <p:spPr>
            <a:xfrm flipH="1">
              <a:off x="6774326" y="4422688"/>
              <a:ext cx="338138" cy="0"/>
            </a:xfrm>
            <a:prstGeom prst="straightConnector1">
              <a:avLst/>
            </a:prstGeom>
            <a:ln w="57150">
              <a:solidFill>
                <a:schemeClr val="accent6">
                  <a:lumMod val="75000"/>
                </a:schemeClr>
              </a:solidFill>
              <a:tailEnd type="triangle"/>
            </a:ln>
          </p:spPr>
          <p:style>
            <a:lnRef idx="1">
              <a:schemeClr val="accent6"/>
            </a:lnRef>
            <a:fillRef idx="0">
              <a:schemeClr val="accent6"/>
            </a:fillRef>
            <a:effectRef idx="0">
              <a:schemeClr val="accent6"/>
            </a:effectRef>
            <a:fontRef idx="minor">
              <a:schemeClr val="tx1"/>
            </a:fontRef>
          </p:style>
        </p:cxnSp>
        <p:cxnSp>
          <p:nvCxnSpPr>
            <p:cNvPr id="36" name="Straight Arrow Connector 35">
              <a:extLst>
                <a:ext uri="{FF2B5EF4-FFF2-40B4-BE49-F238E27FC236}">
                  <a16:creationId xmlns:a16="http://schemas.microsoft.com/office/drawing/2014/main" id="{CCE46556-8A6D-4A3D-B00C-9CEBFEB88359}"/>
                </a:ext>
              </a:extLst>
            </p:cNvPr>
            <p:cNvCxnSpPr>
              <a:cxnSpLocks/>
            </p:cNvCxnSpPr>
            <p:nvPr/>
          </p:nvCxnSpPr>
          <p:spPr>
            <a:xfrm flipH="1">
              <a:off x="7161674" y="2495548"/>
              <a:ext cx="338138" cy="0"/>
            </a:xfrm>
            <a:prstGeom prst="straightConnector1">
              <a:avLst/>
            </a:prstGeom>
            <a:ln w="57150">
              <a:solidFill>
                <a:schemeClr val="accent6">
                  <a:lumMod val="75000"/>
                </a:schemeClr>
              </a:solidFill>
              <a:tailEnd type="triangle"/>
            </a:ln>
          </p:spPr>
          <p:style>
            <a:lnRef idx="1">
              <a:schemeClr val="accent6"/>
            </a:lnRef>
            <a:fillRef idx="0">
              <a:schemeClr val="accent6"/>
            </a:fillRef>
            <a:effectRef idx="0">
              <a:schemeClr val="accent6"/>
            </a:effectRef>
            <a:fontRef idx="minor">
              <a:schemeClr val="tx1"/>
            </a:fontRef>
          </p:style>
        </p:cxnSp>
        <p:cxnSp>
          <p:nvCxnSpPr>
            <p:cNvPr id="45" name="Straight Arrow Connector 44">
              <a:extLst>
                <a:ext uri="{FF2B5EF4-FFF2-40B4-BE49-F238E27FC236}">
                  <a16:creationId xmlns:a16="http://schemas.microsoft.com/office/drawing/2014/main" id="{56BE3AC5-8060-464F-8D2E-151C202DC826}"/>
                </a:ext>
              </a:extLst>
            </p:cNvPr>
            <p:cNvCxnSpPr>
              <a:cxnSpLocks/>
            </p:cNvCxnSpPr>
            <p:nvPr/>
          </p:nvCxnSpPr>
          <p:spPr>
            <a:xfrm flipH="1">
              <a:off x="6641142" y="2228043"/>
              <a:ext cx="338138" cy="0"/>
            </a:xfrm>
            <a:prstGeom prst="straightConnector1">
              <a:avLst/>
            </a:prstGeom>
            <a:ln w="57150">
              <a:solidFill>
                <a:schemeClr val="accent6">
                  <a:lumMod val="75000"/>
                </a:schemeClr>
              </a:solidFill>
              <a:tailEnd type="triangle"/>
            </a:ln>
          </p:spPr>
          <p:style>
            <a:lnRef idx="1">
              <a:schemeClr val="accent6"/>
            </a:lnRef>
            <a:fillRef idx="0">
              <a:schemeClr val="accent6"/>
            </a:fillRef>
            <a:effectRef idx="0">
              <a:schemeClr val="accent6"/>
            </a:effectRef>
            <a:fontRef idx="minor">
              <a:schemeClr val="tx1"/>
            </a:fontRef>
          </p:style>
        </p:cxnSp>
        <p:sp>
          <p:nvSpPr>
            <p:cNvPr id="41" name="Callout: Right Arrow 40">
              <a:extLst>
                <a:ext uri="{FF2B5EF4-FFF2-40B4-BE49-F238E27FC236}">
                  <a16:creationId xmlns:a16="http://schemas.microsoft.com/office/drawing/2014/main" id="{FB9FF2C8-B5BD-4226-BCDD-0E0C99496E75}"/>
                </a:ext>
              </a:extLst>
            </p:cNvPr>
            <p:cNvSpPr/>
            <p:nvPr/>
          </p:nvSpPr>
          <p:spPr>
            <a:xfrm flipH="1">
              <a:off x="7581903" y="3280247"/>
              <a:ext cx="649536" cy="366712"/>
            </a:xfrm>
            <a:prstGeom prst="rightArrow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6</a:t>
              </a:r>
            </a:p>
          </p:txBody>
        </p:sp>
      </p:grpSp>
      <p:grpSp>
        <p:nvGrpSpPr>
          <p:cNvPr id="13" name="Highlight Save Button">
            <a:extLst>
              <a:ext uri="{FF2B5EF4-FFF2-40B4-BE49-F238E27FC236}">
                <a16:creationId xmlns:a16="http://schemas.microsoft.com/office/drawing/2014/main" id="{97AED680-93AC-4E6F-86A4-272FD87CBC44}"/>
              </a:ext>
            </a:extLst>
          </p:cNvPr>
          <p:cNvGrpSpPr/>
          <p:nvPr/>
        </p:nvGrpSpPr>
        <p:grpSpPr>
          <a:xfrm>
            <a:off x="8488571" y="6005512"/>
            <a:ext cx="1268661" cy="366712"/>
            <a:chOff x="8488571" y="6005512"/>
            <a:chExt cx="1268661" cy="366712"/>
          </a:xfrm>
        </p:grpSpPr>
        <p:sp>
          <p:nvSpPr>
            <p:cNvPr id="37" name="Rectangle 36">
              <a:extLst>
                <a:ext uri="{FF2B5EF4-FFF2-40B4-BE49-F238E27FC236}">
                  <a16:creationId xmlns:a16="http://schemas.microsoft.com/office/drawing/2014/main" id="{15165B54-64E7-4F20-8C89-54ACF3D811EE}"/>
                </a:ext>
              </a:extLst>
            </p:cNvPr>
            <p:cNvSpPr/>
            <p:nvPr/>
          </p:nvSpPr>
          <p:spPr>
            <a:xfrm>
              <a:off x="9138107" y="6005512"/>
              <a:ext cx="619125" cy="366712"/>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Callout: Right Arrow 37">
              <a:extLst>
                <a:ext uri="{FF2B5EF4-FFF2-40B4-BE49-F238E27FC236}">
                  <a16:creationId xmlns:a16="http://schemas.microsoft.com/office/drawing/2014/main" id="{16CCCBF9-E092-45FB-B90D-5A3748FDBC40}"/>
                </a:ext>
              </a:extLst>
            </p:cNvPr>
            <p:cNvSpPr/>
            <p:nvPr/>
          </p:nvSpPr>
          <p:spPr>
            <a:xfrm>
              <a:off x="8488571" y="6005512"/>
              <a:ext cx="649536" cy="366712"/>
            </a:xfrm>
            <a:prstGeom prst="rightArrow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7</a:t>
              </a:r>
            </a:p>
          </p:txBody>
        </p:sp>
      </p:grpSp>
      <p:grpSp>
        <p:nvGrpSpPr>
          <p:cNvPr id="20" name="Reload Required">
            <a:extLst>
              <a:ext uri="{FF2B5EF4-FFF2-40B4-BE49-F238E27FC236}">
                <a16:creationId xmlns:a16="http://schemas.microsoft.com/office/drawing/2014/main" id="{971F4109-742C-404E-BC0F-588BDD1698FD}"/>
              </a:ext>
            </a:extLst>
          </p:cNvPr>
          <p:cNvGrpSpPr/>
          <p:nvPr/>
        </p:nvGrpSpPr>
        <p:grpSpPr>
          <a:xfrm>
            <a:off x="930190" y="0"/>
            <a:ext cx="10331621" cy="6858000"/>
            <a:chOff x="930190" y="0"/>
            <a:chExt cx="10331621" cy="6858000"/>
          </a:xfrm>
        </p:grpSpPr>
        <p:pic>
          <p:nvPicPr>
            <p:cNvPr id="47" name="Account Settings - Page Customization - Reload Required" descr="Graphical user interface, application&#10;&#10;Description automatically generated">
              <a:extLst>
                <a:ext uri="{FF2B5EF4-FFF2-40B4-BE49-F238E27FC236}">
                  <a16:creationId xmlns:a16="http://schemas.microsoft.com/office/drawing/2014/main" id="{B0611599-AB53-49BC-AC00-2801E59D9E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190" y="0"/>
              <a:ext cx="10331621" cy="6858000"/>
            </a:xfrm>
            <a:prstGeom prst="rect">
              <a:avLst/>
            </a:prstGeom>
          </p:spPr>
        </p:pic>
        <p:grpSp>
          <p:nvGrpSpPr>
            <p:cNvPr id="16" name="Highlight Preferences Warning">
              <a:extLst>
                <a:ext uri="{FF2B5EF4-FFF2-40B4-BE49-F238E27FC236}">
                  <a16:creationId xmlns:a16="http://schemas.microsoft.com/office/drawing/2014/main" id="{5906D480-FA79-4793-B0ED-5DC1BCC05A16}"/>
                </a:ext>
              </a:extLst>
            </p:cNvPr>
            <p:cNvGrpSpPr/>
            <p:nvPr/>
          </p:nvGrpSpPr>
          <p:grpSpPr>
            <a:xfrm>
              <a:off x="4466753" y="5526880"/>
              <a:ext cx="2599436" cy="845343"/>
              <a:chOff x="4466753" y="5526880"/>
              <a:chExt cx="2599436" cy="845343"/>
            </a:xfrm>
          </p:grpSpPr>
          <p:sp>
            <p:nvSpPr>
              <p:cNvPr id="57" name="Rectangle 56">
                <a:extLst>
                  <a:ext uri="{FF2B5EF4-FFF2-40B4-BE49-F238E27FC236}">
                    <a16:creationId xmlns:a16="http://schemas.microsoft.com/office/drawing/2014/main" id="{40EF910A-CE6F-4F1D-9EB1-7C02472C4430}"/>
                  </a:ext>
                </a:extLst>
              </p:cNvPr>
              <p:cNvSpPr/>
              <p:nvPr/>
            </p:nvSpPr>
            <p:spPr>
              <a:xfrm>
                <a:off x="5116289" y="5526880"/>
                <a:ext cx="1949900" cy="845343"/>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Callout: Right Arrow 58">
                <a:extLst>
                  <a:ext uri="{FF2B5EF4-FFF2-40B4-BE49-F238E27FC236}">
                    <a16:creationId xmlns:a16="http://schemas.microsoft.com/office/drawing/2014/main" id="{492388A2-4721-45F4-978F-E9BB32D34D5B}"/>
                  </a:ext>
                </a:extLst>
              </p:cNvPr>
              <p:cNvSpPr/>
              <p:nvPr/>
            </p:nvSpPr>
            <p:spPr>
              <a:xfrm>
                <a:off x="4466753" y="5766195"/>
                <a:ext cx="649536" cy="366712"/>
              </a:xfrm>
              <a:prstGeom prst="rightArrow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8</a:t>
                </a:r>
              </a:p>
            </p:txBody>
          </p:sp>
        </p:grpSp>
      </p:grpSp>
      <p:pic>
        <p:nvPicPr>
          <p:cNvPr id="7" name="Account Settings - Page Customization - Results" descr="Graphical user interface, application&#10;&#10;Description automatically generated">
            <a:extLst>
              <a:ext uri="{FF2B5EF4-FFF2-40B4-BE49-F238E27FC236}">
                <a16:creationId xmlns:a16="http://schemas.microsoft.com/office/drawing/2014/main" id="{EB18D3CF-0D14-4C79-A0D6-65039DD234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5428" y="0"/>
            <a:ext cx="10331621" cy="6858000"/>
          </a:xfrm>
          <a:prstGeom prst="rect">
            <a:avLst/>
          </a:prstGeom>
        </p:spPr>
      </p:pic>
      <p:sp>
        <p:nvSpPr>
          <p:cNvPr id="18" name="To customize the home screen...">
            <a:extLst>
              <a:ext uri="{FF2B5EF4-FFF2-40B4-BE49-F238E27FC236}">
                <a16:creationId xmlns:a16="http://schemas.microsoft.com/office/drawing/2014/main" id="{9CFCBB5F-D9C3-4C78-B30C-BE4BC9F2BE5E}"/>
              </a:ext>
            </a:extLst>
          </p:cNvPr>
          <p:cNvSpPr/>
          <p:nvPr/>
        </p:nvSpPr>
        <p:spPr>
          <a:xfrm>
            <a:off x="1524" y="6135624"/>
            <a:ext cx="12188952" cy="722376"/>
          </a:xfrm>
          <a:prstGeom prst="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b="0" dirty="0"/>
              <a:t>To customize the home screen, you will need to first click on the </a:t>
            </a:r>
            <a:r>
              <a:rPr lang="en-US" b="1" dirty="0"/>
              <a:t>user</a:t>
            </a:r>
            <a:r>
              <a:rPr lang="en-US" b="0" dirty="0"/>
              <a:t> icon.</a:t>
            </a:r>
          </a:p>
        </p:txBody>
      </p:sp>
      <p:sp>
        <p:nvSpPr>
          <p:cNvPr id="51" name="From the user menu that appears...">
            <a:extLst>
              <a:ext uri="{FF2B5EF4-FFF2-40B4-BE49-F238E27FC236}">
                <a16:creationId xmlns:a16="http://schemas.microsoft.com/office/drawing/2014/main" id="{CBD98615-2D76-4FE3-BBDA-936B7489FEAE}"/>
              </a:ext>
            </a:extLst>
          </p:cNvPr>
          <p:cNvSpPr/>
          <p:nvPr/>
        </p:nvSpPr>
        <p:spPr>
          <a:xfrm>
            <a:off x="1524" y="6135624"/>
            <a:ext cx="12188952" cy="722376"/>
          </a:xfrm>
          <a:prstGeom prst="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marL="0" lvl="0" indent="0">
              <a:buFont typeface="+mj-lt"/>
              <a:buNone/>
            </a:pPr>
            <a:r>
              <a:rPr lang="en-US" b="0" dirty="0"/>
              <a:t>From the user menu that appears, choose </a:t>
            </a:r>
            <a:r>
              <a:rPr lang="en-US" b="1" dirty="0"/>
              <a:t>Settings</a:t>
            </a:r>
            <a:r>
              <a:rPr lang="en-US" b="0" dirty="0"/>
              <a:t>.</a:t>
            </a:r>
          </a:p>
        </p:txBody>
      </p:sp>
      <p:sp>
        <p:nvSpPr>
          <p:cNvPr id="52" name="In the Settings popup window....">
            <a:extLst>
              <a:ext uri="{FF2B5EF4-FFF2-40B4-BE49-F238E27FC236}">
                <a16:creationId xmlns:a16="http://schemas.microsoft.com/office/drawing/2014/main" id="{9AB0ACEA-6266-44A5-9A6E-9BA72FC82864}"/>
              </a:ext>
            </a:extLst>
          </p:cNvPr>
          <p:cNvSpPr/>
          <p:nvPr/>
        </p:nvSpPr>
        <p:spPr>
          <a:xfrm>
            <a:off x="1524" y="6135624"/>
            <a:ext cx="12188952" cy="722376"/>
          </a:xfrm>
          <a:prstGeom prst="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marL="0" lvl="0" indent="0">
              <a:buFont typeface="+mj-lt"/>
              <a:buNone/>
            </a:pPr>
            <a:r>
              <a:rPr lang="en-US" b="0" dirty="0"/>
              <a:t>In the </a:t>
            </a:r>
            <a:r>
              <a:rPr lang="en-US" b="1" dirty="0"/>
              <a:t>Settings</a:t>
            </a:r>
            <a:r>
              <a:rPr lang="en-US" b="0" dirty="0"/>
              <a:t> popup window, make sure that </a:t>
            </a:r>
            <a:r>
              <a:rPr lang="en-US" b="1" dirty="0"/>
              <a:t>Account</a:t>
            </a:r>
            <a:r>
              <a:rPr lang="en-US" b="0" dirty="0"/>
              <a:t> </a:t>
            </a:r>
            <a:r>
              <a:rPr lang="en-US" b="1" dirty="0"/>
              <a:t>Preferences</a:t>
            </a:r>
            <a:r>
              <a:rPr lang="en-US" b="0" dirty="0"/>
              <a:t> is selected.</a:t>
            </a:r>
          </a:p>
        </p:txBody>
      </p:sp>
      <p:sp>
        <p:nvSpPr>
          <p:cNvPr id="53" name="Click on the Use Administrator...">
            <a:extLst>
              <a:ext uri="{FF2B5EF4-FFF2-40B4-BE49-F238E27FC236}">
                <a16:creationId xmlns:a16="http://schemas.microsoft.com/office/drawing/2014/main" id="{643ABDB7-1BFE-43A2-8103-A7D7CBE835CB}"/>
              </a:ext>
            </a:extLst>
          </p:cNvPr>
          <p:cNvSpPr/>
          <p:nvPr/>
        </p:nvSpPr>
        <p:spPr>
          <a:xfrm>
            <a:off x="1524" y="6135624"/>
            <a:ext cx="12188952" cy="722376"/>
          </a:xfrm>
          <a:prstGeom prst="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lvl="0"/>
            <a:r>
              <a:rPr lang="en-US" dirty="0"/>
              <a:t>Click on the </a:t>
            </a:r>
            <a:r>
              <a:rPr lang="en-US" b="1" dirty="0"/>
              <a:t>Use Administrator Provided Settings</a:t>
            </a:r>
            <a:r>
              <a:rPr lang="en-US" dirty="0"/>
              <a:t> slider to unlock the ability to customize your settings. You will know the slider is in the correct position if you can change the setting </a:t>
            </a:r>
            <a:r>
              <a:rPr lang="en-US" b="1" dirty="0"/>
              <a:t>Select Home Page</a:t>
            </a:r>
            <a:r>
              <a:rPr lang="en-US" dirty="0"/>
              <a:t>, which you will find right below the slider.</a:t>
            </a:r>
            <a:endParaRPr lang="en-US" b="0" dirty="0"/>
          </a:p>
        </p:txBody>
      </p:sp>
      <p:sp>
        <p:nvSpPr>
          <p:cNvPr id="54" name="Select Page Customization to find...">
            <a:extLst>
              <a:ext uri="{FF2B5EF4-FFF2-40B4-BE49-F238E27FC236}">
                <a16:creationId xmlns:a16="http://schemas.microsoft.com/office/drawing/2014/main" id="{815F3EC9-6DE5-4DD8-8E50-EF070CD4D89F}"/>
              </a:ext>
            </a:extLst>
          </p:cNvPr>
          <p:cNvSpPr/>
          <p:nvPr/>
        </p:nvSpPr>
        <p:spPr>
          <a:xfrm>
            <a:off x="1524" y="6135624"/>
            <a:ext cx="12188952" cy="722376"/>
          </a:xfrm>
          <a:prstGeom prst="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lvl="0">
              <a:defRPr/>
            </a:pPr>
            <a:r>
              <a:rPr lang="en-US" dirty="0"/>
              <a:t>Select </a:t>
            </a:r>
            <a:r>
              <a:rPr lang="en-US" b="1" dirty="0"/>
              <a:t>Page Customization </a:t>
            </a:r>
            <a:r>
              <a:rPr lang="en-US" dirty="0"/>
              <a:t>to find a list of features you can choose to show or hide.</a:t>
            </a:r>
          </a:p>
        </p:txBody>
      </p:sp>
      <p:sp>
        <p:nvSpPr>
          <p:cNvPr id="55" name="Uncheck the box next to Favorites...">
            <a:extLst>
              <a:ext uri="{FF2B5EF4-FFF2-40B4-BE49-F238E27FC236}">
                <a16:creationId xmlns:a16="http://schemas.microsoft.com/office/drawing/2014/main" id="{80CB6AF4-3036-4F65-B5BD-187DB970131A}"/>
              </a:ext>
            </a:extLst>
          </p:cNvPr>
          <p:cNvSpPr/>
          <p:nvPr/>
        </p:nvSpPr>
        <p:spPr>
          <a:xfrm>
            <a:off x="1524" y="6135624"/>
            <a:ext cx="12188952" cy="722376"/>
          </a:xfrm>
          <a:prstGeom prst="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lvl="0">
              <a:defRPr/>
            </a:pPr>
            <a:r>
              <a:rPr lang="en-US" dirty="0"/>
              <a:t>Uncheck the box next to </a:t>
            </a:r>
            <a:r>
              <a:rPr lang="en-US" b="1" dirty="0"/>
              <a:t>Favorites</a:t>
            </a:r>
            <a:r>
              <a:rPr lang="en-US" dirty="0"/>
              <a:t>, </a:t>
            </a:r>
            <a:r>
              <a:rPr lang="en-US" b="1" dirty="0"/>
              <a:t>Recent Documents</a:t>
            </a:r>
            <a:r>
              <a:rPr lang="en-US" dirty="0"/>
              <a:t>, </a:t>
            </a:r>
            <a:r>
              <a:rPr lang="en-US" b="1" dirty="0"/>
              <a:t>Applications</a:t>
            </a:r>
            <a:r>
              <a:rPr lang="en-US" dirty="0"/>
              <a:t>, </a:t>
            </a:r>
            <a:r>
              <a:rPr lang="en-US" b="1" dirty="0"/>
              <a:t>All Documents</a:t>
            </a:r>
            <a:r>
              <a:rPr lang="en-US" dirty="0"/>
              <a:t>, </a:t>
            </a:r>
            <a:r>
              <a:rPr lang="en-US" b="1" dirty="0"/>
              <a:t>Categories</a:t>
            </a:r>
            <a:r>
              <a:rPr lang="en-US" dirty="0"/>
              <a:t>, and </a:t>
            </a:r>
            <a:r>
              <a:rPr lang="en-US" b="1" dirty="0"/>
              <a:t>Recycle Bin</a:t>
            </a:r>
            <a:r>
              <a:rPr lang="en-US" dirty="0"/>
              <a:t>. There should be five boxes checked when you are finished.</a:t>
            </a:r>
          </a:p>
        </p:txBody>
      </p:sp>
      <p:sp>
        <p:nvSpPr>
          <p:cNvPr id="56" name="Click on Save to close...">
            <a:extLst>
              <a:ext uri="{FF2B5EF4-FFF2-40B4-BE49-F238E27FC236}">
                <a16:creationId xmlns:a16="http://schemas.microsoft.com/office/drawing/2014/main" id="{527744B4-2783-4A6A-8B87-33D9E874A9ED}"/>
              </a:ext>
            </a:extLst>
          </p:cNvPr>
          <p:cNvSpPr/>
          <p:nvPr/>
        </p:nvSpPr>
        <p:spPr>
          <a:xfrm>
            <a:off x="1524" y="0"/>
            <a:ext cx="12188952" cy="722376"/>
          </a:xfrm>
          <a:prstGeom prst="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lvl="0">
              <a:defRPr/>
            </a:pPr>
            <a:r>
              <a:rPr lang="en-US" dirty="0"/>
              <a:t>Click on </a:t>
            </a:r>
            <a:r>
              <a:rPr lang="en-US" b="1" dirty="0"/>
              <a:t>Save</a:t>
            </a:r>
            <a:r>
              <a:rPr lang="en-US" dirty="0"/>
              <a:t> to close the popup window and apply your changes.</a:t>
            </a:r>
          </a:p>
        </p:txBody>
      </p:sp>
      <p:sp>
        <p:nvSpPr>
          <p:cNvPr id="58" name="Back on the home screen...">
            <a:extLst>
              <a:ext uri="{FF2B5EF4-FFF2-40B4-BE49-F238E27FC236}">
                <a16:creationId xmlns:a16="http://schemas.microsoft.com/office/drawing/2014/main" id="{A641E5CC-3450-48A0-A1AB-6CEC9594C76A}"/>
              </a:ext>
            </a:extLst>
          </p:cNvPr>
          <p:cNvSpPr/>
          <p:nvPr/>
        </p:nvSpPr>
        <p:spPr>
          <a:xfrm>
            <a:off x="1524" y="0"/>
            <a:ext cx="12188952" cy="722376"/>
          </a:xfrm>
          <a:prstGeom prst="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lvl="0">
              <a:defRPr/>
            </a:pPr>
            <a:r>
              <a:rPr lang="en-US" dirty="0"/>
              <a:t>Back on the home screen, a message will appear asking you to exit and reopen the reporting tool.</a:t>
            </a:r>
          </a:p>
        </p:txBody>
      </p:sp>
      <p:sp>
        <p:nvSpPr>
          <p:cNvPr id="61" name="Following those instructions will...">
            <a:extLst>
              <a:ext uri="{FF2B5EF4-FFF2-40B4-BE49-F238E27FC236}">
                <a16:creationId xmlns:a16="http://schemas.microsoft.com/office/drawing/2014/main" id="{0D24FD5A-5F59-4361-9834-42CA17FBB9AD}"/>
              </a:ext>
            </a:extLst>
          </p:cNvPr>
          <p:cNvSpPr/>
          <p:nvPr/>
        </p:nvSpPr>
        <p:spPr>
          <a:xfrm>
            <a:off x="1524" y="6135624"/>
            <a:ext cx="12188952" cy="722376"/>
          </a:xfrm>
          <a:prstGeom prst="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lvl="0">
              <a:defRPr/>
            </a:pPr>
            <a:r>
              <a:rPr lang="en-US" dirty="0"/>
              <a:t>Following those instructions will apply your new settings, presenting you with a much tidier home screen!</a:t>
            </a:r>
          </a:p>
        </p:txBody>
      </p:sp>
    </p:spTree>
    <p:extLst>
      <p:ext uri="{BB962C8B-B14F-4D97-AF65-F5344CB8AC3E}">
        <p14:creationId xmlns:p14="http://schemas.microsoft.com/office/powerpoint/2010/main" val="1860143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2"/>
                                        </p:tgtEl>
                                        <p:attrNameLst>
                                          <p:attrName>style.visibility</p:attrName>
                                        </p:attrNameLst>
                                      </p:cBhvr>
                                      <p:to>
                                        <p:strVal val="visible"/>
                                      </p:to>
                                    </p:set>
                                    <p:animEffect transition="in" filter="fade">
                                      <p:cBhvr>
                                        <p:cTn id="18" dur="500"/>
                                        <p:tgtEl>
                                          <p:spTgt spid="5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3"/>
                                        </p:tgtEl>
                                        <p:attrNameLst>
                                          <p:attrName>style.visibility</p:attrName>
                                        </p:attrNameLst>
                                      </p:cBhvr>
                                      <p:to>
                                        <p:strVal val="visible"/>
                                      </p:to>
                                    </p:set>
                                    <p:animEffect transition="in" filter="fade">
                                      <p:cBhvr>
                                        <p:cTn id="26" dur="500"/>
                                        <p:tgtEl>
                                          <p:spTgt spid="5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fade">
                                      <p:cBhvr>
                                        <p:cTn id="34" dur="500"/>
                                        <p:tgtEl>
                                          <p:spTgt spid="5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fade">
                                      <p:cBhvr>
                                        <p:cTn id="42" dur="500"/>
                                        <p:tgtEl>
                                          <p:spTgt spid="5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par>
                                <p:cTn id="48" presetID="1" presetClass="exit" presetSubtype="0" fill="hold" grpId="1" nodeType="withEffect">
                                  <p:stCondLst>
                                    <p:cond delay="0"/>
                                  </p:stCondLst>
                                  <p:childTnLst>
                                    <p:set>
                                      <p:cBhvr>
                                        <p:cTn id="49" dur="1" fill="hold">
                                          <p:stCondLst>
                                            <p:cond delay="0"/>
                                          </p:stCondLst>
                                        </p:cTn>
                                        <p:tgtEl>
                                          <p:spTgt spid="51"/>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52"/>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53"/>
                                        </p:tgtEl>
                                        <p:attrNameLst>
                                          <p:attrName>style.visibility</p:attrName>
                                        </p:attrNameLst>
                                      </p:cBhvr>
                                      <p:to>
                                        <p:strVal val="hidden"/>
                                      </p:to>
                                    </p:set>
                                  </p:childTnLst>
                                </p:cTn>
                              </p:par>
                              <p:par>
                                <p:cTn id="54" presetID="1" presetClass="exit" presetSubtype="0" fill="hold" grpId="1" nodeType="withEffect">
                                  <p:stCondLst>
                                    <p:cond delay="0"/>
                                  </p:stCondLst>
                                  <p:childTnLst>
                                    <p:set>
                                      <p:cBhvr>
                                        <p:cTn id="55" dur="1" fill="hold">
                                          <p:stCondLst>
                                            <p:cond delay="0"/>
                                          </p:stCondLst>
                                        </p:cTn>
                                        <p:tgtEl>
                                          <p:spTgt spid="54"/>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55"/>
                                        </p:tgtEl>
                                        <p:attrNameLst>
                                          <p:attrName>style.visibility</p:attrName>
                                        </p:attrNameLst>
                                      </p:cBhvr>
                                      <p:to>
                                        <p:strVal val="hidden"/>
                                      </p:to>
                                    </p:set>
                                  </p:childTnLst>
                                </p:cTn>
                              </p:par>
                              <p:par>
                                <p:cTn id="58" presetID="1" presetClass="exit" presetSubtype="0" fill="hold" grpId="0" nodeType="withEffect">
                                  <p:stCondLst>
                                    <p:cond delay="0"/>
                                  </p:stCondLst>
                                  <p:childTnLst>
                                    <p:set>
                                      <p:cBhvr>
                                        <p:cTn id="59" dur="1" fill="hold">
                                          <p:stCondLst>
                                            <p:cond delay="0"/>
                                          </p:stCondLst>
                                        </p:cTn>
                                        <p:tgtEl>
                                          <p:spTgt spid="18"/>
                                        </p:tgtEl>
                                        <p:attrNameLst>
                                          <p:attrName>style.visibility</p:attrName>
                                        </p:attrNameLst>
                                      </p:cBhvr>
                                      <p:to>
                                        <p:strVal val="hidden"/>
                                      </p:to>
                                    </p:set>
                                  </p:childTnLst>
                                </p:cTn>
                              </p:par>
                              <p:par>
                                <p:cTn id="60" presetID="10" presetClass="entr" presetSubtype="0" fill="hold" grpId="0" nodeType="withEffect">
                                  <p:stCondLst>
                                    <p:cond delay="0"/>
                                  </p:stCondLst>
                                  <p:childTnLst>
                                    <p:set>
                                      <p:cBhvr>
                                        <p:cTn id="61" dur="1" fill="hold">
                                          <p:stCondLst>
                                            <p:cond delay="0"/>
                                          </p:stCondLst>
                                        </p:cTn>
                                        <p:tgtEl>
                                          <p:spTgt spid="56"/>
                                        </p:tgtEl>
                                        <p:attrNameLst>
                                          <p:attrName>style.visibility</p:attrName>
                                        </p:attrNameLst>
                                      </p:cBhvr>
                                      <p:to>
                                        <p:strVal val="visible"/>
                                      </p:to>
                                    </p:set>
                                    <p:animEffect transition="in" filter="fade">
                                      <p:cBhvr>
                                        <p:cTn id="62" dur="500"/>
                                        <p:tgtEl>
                                          <p:spTgt spid="5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500"/>
                                        <p:tgtEl>
                                          <p:spTgt spid="20"/>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8"/>
                                        </p:tgtEl>
                                        <p:attrNameLst>
                                          <p:attrName>style.visibility</p:attrName>
                                        </p:attrNameLst>
                                      </p:cBhvr>
                                      <p:to>
                                        <p:strVal val="visible"/>
                                      </p:to>
                                    </p:set>
                                    <p:animEffect transition="in" filter="fade">
                                      <p:cBhvr>
                                        <p:cTn id="70" dur="500"/>
                                        <p:tgtEl>
                                          <p:spTgt spid="58"/>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fade">
                                      <p:cBhvr>
                                        <p:cTn id="75" dur="500"/>
                                        <p:tgtEl>
                                          <p:spTgt spid="7"/>
                                        </p:tgtEl>
                                      </p:cBhvr>
                                    </p:animEffect>
                                  </p:childTnLst>
                                </p:cTn>
                              </p:par>
                              <p:par>
                                <p:cTn id="76" presetID="1" presetClass="exit" presetSubtype="0" fill="hold" grpId="1" nodeType="withEffect">
                                  <p:stCondLst>
                                    <p:cond delay="0"/>
                                  </p:stCondLst>
                                  <p:childTnLst>
                                    <p:set>
                                      <p:cBhvr>
                                        <p:cTn id="77" dur="1" fill="hold">
                                          <p:stCondLst>
                                            <p:cond delay="0"/>
                                          </p:stCondLst>
                                        </p:cTn>
                                        <p:tgtEl>
                                          <p:spTgt spid="56"/>
                                        </p:tgtEl>
                                        <p:attrNameLst>
                                          <p:attrName>style.visibility</p:attrName>
                                        </p:attrNameLst>
                                      </p:cBhvr>
                                      <p:to>
                                        <p:strVal val="hidden"/>
                                      </p:to>
                                    </p:set>
                                  </p:childTnLst>
                                </p:cTn>
                              </p:par>
                              <p:par>
                                <p:cTn id="78" presetID="1" presetClass="exit" presetSubtype="0" fill="hold" grpId="1" nodeType="withEffect">
                                  <p:stCondLst>
                                    <p:cond delay="0"/>
                                  </p:stCondLst>
                                  <p:childTnLst>
                                    <p:set>
                                      <p:cBhvr>
                                        <p:cTn id="79" dur="1" fill="hold">
                                          <p:stCondLst>
                                            <p:cond delay="0"/>
                                          </p:stCondLst>
                                        </p:cTn>
                                        <p:tgtEl>
                                          <p:spTgt spid="58"/>
                                        </p:tgtEl>
                                        <p:attrNameLst>
                                          <p:attrName>style.visibility</p:attrName>
                                        </p:attrNameLst>
                                      </p:cBhvr>
                                      <p:to>
                                        <p:strVal val="hidden"/>
                                      </p:to>
                                    </p:set>
                                  </p:childTnLst>
                                </p:cTn>
                              </p:par>
                              <p:par>
                                <p:cTn id="80" presetID="10" presetClass="entr" presetSubtype="0" fill="hold" grpId="0" nodeType="withEffect">
                                  <p:stCondLst>
                                    <p:cond delay="0"/>
                                  </p:stCondLst>
                                  <p:childTnLst>
                                    <p:set>
                                      <p:cBhvr>
                                        <p:cTn id="81" dur="1" fill="hold">
                                          <p:stCondLst>
                                            <p:cond delay="0"/>
                                          </p:stCondLst>
                                        </p:cTn>
                                        <p:tgtEl>
                                          <p:spTgt spid="61"/>
                                        </p:tgtEl>
                                        <p:attrNameLst>
                                          <p:attrName>style.visibility</p:attrName>
                                        </p:attrNameLst>
                                      </p:cBhvr>
                                      <p:to>
                                        <p:strVal val="visible"/>
                                      </p:to>
                                    </p:set>
                                    <p:animEffect transition="in" filter="fade">
                                      <p:cBhvr>
                                        <p:cTn id="8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8" grpId="0" animBg="1"/>
      <p:bldP spid="58" grpId="1" animBg="1"/>
      <p:bldP spid="6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8F89EB-881E-49A0-ADFD-DF5FA2EC0175}"/>
              </a:ext>
            </a:extLst>
          </p:cNvPr>
          <p:cNvSpPr>
            <a:spLocks noGrp="1"/>
          </p:cNvSpPr>
          <p:nvPr>
            <p:ph type="title"/>
          </p:nvPr>
        </p:nvSpPr>
        <p:spPr/>
        <p:txBody>
          <a:bodyPr/>
          <a:lstStyle/>
          <a:p>
            <a:r>
              <a:rPr lang="en-US" dirty="0"/>
              <a:t>User Settings: Selecting a Color Scheme</a:t>
            </a:r>
          </a:p>
        </p:txBody>
      </p:sp>
      <p:sp>
        <p:nvSpPr>
          <p:cNvPr id="9" name="Text Placeholder 8">
            <a:extLst>
              <a:ext uri="{FF2B5EF4-FFF2-40B4-BE49-F238E27FC236}">
                <a16:creationId xmlns:a16="http://schemas.microsoft.com/office/drawing/2014/main" id="{334772E0-BC5A-4ECC-96A2-04CB2FBD5519}"/>
              </a:ext>
            </a:extLst>
          </p:cNvPr>
          <p:cNvSpPr>
            <a:spLocks noGrp="1"/>
          </p:cNvSpPr>
          <p:nvPr>
            <p:ph type="body" sz="half" idx="2"/>
          </p:nvPr>
        </p:nvSpPr>
        <p:spPr/>
        <p:txBody>
          <a:bodyPr>
            <a:normAutofit/>
          </a:bodyPr>
          <a:lstStyle/>
          <a:p>
            <a:r>
              <a:rPr lang="en-US" dirty="0"/>
              <a:t>In addition to hiding unneeded features, you may also want to adjust the reporting tool’s colors by picking a different theme. In the</a:t>
            </a:r>
            <a:r>
              <a:rPr lang="en-US" b="1" dirty="0"/>
              <a:t> Appearance</a:t>
            </a:r>
            <a:r>
              <a:rPr lang="en-US" dirty="0"/>
              <a:t> menu, you will find a drop-down menu containing multiple theme options.</a:t>
            </a:r>
          </a:p>
          <a:p>
            <a:r>
              <a:rPr lang="en-US" dirty="0"/>
              <a:t>Selecting a high-contrast theme can make it easier to read text and move around in BusinessObjects.</a:t>
            </a:r>
          </a:p>
          <a:p>
            <a:endParaRPr lang="en-US" dirty="0"/>
          </a:p>
        </p:txBody>
      </p:sp>
      <p:grpSp>
        <p:nvGrpSpPr>
          <p:cNvPr id="18" name="Group 17">
            <a:extLst>
              <a:ext uri="{FF2B5EF4-FFF2-40B4-BE49-F238E27FC236}">
                <a16:creationId xmlns:a16="http://schemas.microsoft.com/office/drawing/2014/main" id="{713EEB0B-3B71-45CD-8CA5-6B83C71B0C87}"/>
              </a:ext>
            </a:extLst>
          </p:cNvPr>
          <p:cNvGrpSpPr/>
          <p:nvPr/>
        </p:nvGrpSpPr>
        <p:grpSpPr>
          <a:xfrm>
            <a:off x="-1" y="0"/>
            <a:ext cx="12188952" cy="4912519"/>
            <a:chOff x="-1" y="1965325"/>
            <a:chExt cx="12188952" cy="4912519"/>
          </a:xfrm>
        </p:grpSpPr>
        <p:pic>
          <p:nvPicPr>
            <p:cNvPr id="13" name="Picture 12">
              <a:extLst>
                <a:ext uri="{FF2B5EF4-FFF2-40B4-BE49-F238E27FC236}">
                  <a16:creationId xmlns:a16="http://schemas.microsoft.com/office/drawing/2014/main" id="{476640D0-5996-4105-A202-414A4BD47C59}"/>
                </a:ext>
              </a:extLst>
            </p:cNvPr>
            <p:cNvPicPr>
              <a:picLocks noChangeAspect="1"/>
            </p:cNvPicPr>
            <p:nvPr/>
          </p:nvPicPr>
          <p:blipFill rotWithShape="1">
            <a:blip r:embed="rId3">
              <a:extLst>
                <a:ext uri="{28A0092B-C50C-407E-A947-70E740481C1C}">
                  <a14:useLocalDpi xmlns:a14="http://schemas.microsoft.com/office/drawing/2010/main" val="0"/>
                </a:ext>
              </a:extLst>
            </a:blip>
            <a:srcRect b="39284"/>
            <a:stretch/>
          </p:blipFill>
          <p:spPr>
            <a:xfrm>
              <a:off x="-1" y="1965325"/>
              <a:ext cx="12188952" cy="4912519"/>
            </a:xfrm>
            <a:prstGeom prst="rect">
              <a:avLst/>
            </a:prstGeom>
          </p:spPr>
        </p:pic>
        <p:sp>
          <p:nvSpPr>
            <p:cNvPr id="15" name="Rectangle 14">
              <a:extLst>
                <a:ext uri="{FF2B5EF4-FFF2-40B4-BE49-F238E27FC236}">
                  <a16:creationId xmlns:a16="http://schemas.microsoft.com/office/drawing/2014/main" id="{399A4264-A29A-479A-AF5D-5CA00F7A7DB8}"/>
                </a:ext>
              </a:extLst>
            </p:cNvPr>
            <p:cNvSpPr/>
            <p:nvPr/>
          </p:nvSpPr>
          <p:spPr>
            <a:xfrm>
              <a:off x="525481" y="4556294"/>
              <a:ext cx="2890819" cy="571331"/>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Arrow: Right 16">
              <a:extLst>
                <a:ext uri="{FF2B5EF4-FFF2-40B4-BE49-F238E27FC236}">
                  <a16:creationId xmlns:a16="http://schemas.microsoft.com/office/drawing/2014/main" id="{8629655B-5B49-4322-934E-2E1969D42EB7}"/>
                </a:ext>
              </a:extLst>
            </p:cNvPr>
            <p:cNvSpPr/>
            <p:nvPr/>
          </p:nvSpPr>
          <p:spPr>
            <a:xfrm rot="5400000" flipH="1">
              <a:off x="1710688" y="5251107"/>
              <a:ext cx="520403" cy="324835"/>
            </a:xfrm>
            <a:prstGeom prst="rightArrow">
              <a:avLst>
                <a:gd name="adj1" fmla="val 50000"/>
                <a:gd name="adj2" fmla="val 89474"/>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Picture 10">
            <a:extLst>
              <a:ext uri="{FF2B5EF4-FFF2-40B4-BE49-F238E27FC236}">
                <a16:creationId xmlns:a16="http://schemas.microsoft.com/office/drawing/2014/main" id="{5BA326B3-D731-4124-8A33-33351CE04D30}"/>
              </a:ext>
            </a:extLst>
          </p:cNvPr>
          <p:cNvPicPr>
            <a:picLocks/>
          </p:cNvPicPr>
          <p:nvPr/>
        </p:nvPicPr>
        <p:blipFill rotWithShape="1">
          <a:blip r:embed="rId4">
            <a:extLst>
              <a:ext uri="{28A0092B-C50C-407E-A947-70E740481C1C}">
                <a14:useLocalDpi xmlns:a14="http://schemas.microsoft.com/office/drawing/2010/main" val="0"/>
              </a:ext>
            </a:extLst>
          </a:blip>
          <a:srcRect b="39198"/>
          <a:stretch/>
        </p:blipFill>
        <p:spPr>
          <a:xfrm>
            <a:off x="1524" y="0"/>
            <a:ext cx="12188952" cy="4919472"/>
          </a:xfrm>
          <a:prstGeom prst="rect">
            <a:avLst/>
          </a:prstGeom>
        </p:spPr>
      </p:pic>
    </p:spTree>
    <p:extLst>
      <p:ext uri="{BB962C8B-B14F-4D97-AF65-F5344CB8AC3E}">
        <p14:creationId xmlns:p14="http://schemas.microsoft.com/office/powerpoint/2010/main" val="3352680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1CD0708-A645-442F-AD31-1AD483A02258}"/>
              </a:ext>
            </a:extLst>
          </p:cNvPr>
          <p:cNvSpPr>
            <a:spLocks noGrp="1"/>
          </p:cNvSpPr>
          <p:nvPr>
            <p:ph type="title"/>
          </p:nvPr>
        </p:nvSpPr>
        <p:spPr/>
        <p:txBody>
          <a:bodyPr/>
          <a:lstStyle/>
          <a:p>
            <a:r>
              <a:rPr lang="en-US" dirty="0"/>
              <a:t>User Settings: When In Doubt, Leave It Alone</a:t>
            </a:r>
          </a:p>
        </p:txBody>
      </p:sp>
      <p:sp>
        <p:nvSpPr>
          <p:cNvPr id="8" name="Text Placeholder 7">
            <a:extLst>
              <a:ext uri="{FF2B5EF4-FFF2-40B4-BE49-F238E27FC236}">
                <a16:creationId xmlns:a16="http://schemas.microsoft.com/office/drawing/2014/main" id="{D289D5E2-8A58-4F33-A159-C448D40D2D6C}"/>
              </a:ext>
            </a:extLst>
          </p:cNvPr>
          <p:cNvSpPr>
            <a:spLocks noGrp="1"/>
          </p:cNvSpPr>
          <p:nvPr>
            <p:ph type="body" sz="half" idx="2"/>
          </p:nvPr>
        </p:nvSpPr>
        <p:spPr/>
        <p:txBody>
          <a:bodyPr>
            <a:normAutofit/>
          </a:bodyPr>
          <a:lstStyle/>
          <a:p>
            <a:r>
              <a:rPr lang="en-US" dirty="0"/>
              <a:t>Unless ICA encourages you to change a specific user setting, it should be left alone. Altering certain settings could cause your reports to return incomplete or inaccurate information.</a:t>
            </a:r>
          </a:p>
          <a:p>
            <a:r>
              <a:rPr lang="en-US" dirty="0"/>
              <a:t>This advice extends even to the </a:t>
            </a:r>
            <a:r>
              <a:rPr lang="en-US" b="1" dirty="0"/>
              <a:t>Change Password</a:t>
            </a:r>
            <a:r>
              <a:rPr lang="en-US" dirty="0"/>
              <a:t> feature: Entering a new password there will not actually change your password!</a:t>
            </a:r>
          </a:p>
        </p:txBody>
      </p:sp>
      <p:pic>
        <p:nvPicPr>
          <p:cNvPr id="10" name="Picture 9">
            <a:extLst>
              <a:ext uri="{FF2B5EF4-FFF2-40B4-BE49-F238E27FC236}">
                <a16:creationId xmlns:a16="http://schemas.microsoft.com/office/drawing/2014/main" id="{071B8D04-1848-4573-9289-753EE99FE75A}"/>
              </a:ext>
            </a:extLst>
          </p:cNvPr>
          <p:cNvPicPr>
            <a:picLocks noChangeAspect="1"/>
          </p:cNvPicPr>
          <p:nvPr/>
        </p:nvPicPr>
        <p:blipFill rotWithShape="1">
          <a:blip r:embed="rId3">
            <a:extLst>
              <a:ext uri="{28A0092B-C50C-407E-A947-70E740481C1C}">
                <a14:useLocalDpi xmlns:a14="http://schemas.microsoft.com/office/drawing/2010/main" val="0"/>
              </a:ext>
            </a:extLst>
          </a:blip>
          <a:srcRect b="39348"/>
          <a:stretch/>
        </p:blipFill>
        <p:spPr>
          <a:xfrm>
            <a:off x="0" y="0"/>
            <a:ext cx="12188952" cy="4907279"/>
          </a:xfrm>
          <a:prstGeom prst="rect">
            <a:avLst/>
          </a:prstGeom>
        </p:spPr>
      </p:pic>
      <p:sp>
        <p:nvSpPr>
          <p:cNvPr id="11" name="Multiplication Sign 10">
            <a:extLst>
              <a:ext uri="{FF2B5EF4-FFF2-40B4-BE49-F238E27FC236}">
                <a16:creationId xmlns:a16="http://schemas.microsoft.com/office/drawing/2014/main" id="{435E6F07-1A58-4ABA-B9E4-CDBE2C7E4CFE}"/>
              </a:ext>
            </a:extLst>
          </p:cNvPr>
          <p:cNvSpPr/>
          <p:nvPr/>
        </p:nvSpPr>
        <p:spPr>
          <a:xfrm>
            <a:off x="3961227" y="4001392"/>
            <a:ext cx="876300" cy="876300"/>
          </a:xfrm>
          <a:prstGeom prst="mathMultiply">
            <a:avLst>
              <a:gd name="adj1" fmla="val 10742"/>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91300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ED5E8C9-848E-4C7B-9508-5118C9364006}"/>
              </a:ext>
            </a:extLst>
          </p:cNvPr>
          <p:cNvSpPr>
            <a:spLocks noGrp="1"/>
          </p:cNvSpPr>
          <p:nvPr>
            <p:ph type="body" sz="quarter" idx="10"/>
          </p:nvPr>
        </p:nvSpPr>
        <p:spPr/>
        <p:txBody>
          <a:bodyPr/>
          <a:lstStyle/>
          <a:p>
            <a:r>
              <a:rPr lang="en-US" dirty="0"/>
              <a:t>Report Folders</a:t>
            </a:r>
          </a:p>
        </p:txBody>
      </p:sp>
    </p:spTree>
    <p:extLst>
      <p:ext uri="{BB962C8B-B14F-4D97-AF65-F5344CB8AC3E}">
        <p14:creationId xmlns:p14="http://schemas.microsoft.com/office/powerpoint/2010/main" val="151317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B437A19-EF22-4F08-AE36-BBAD838EF451}"/>
              </a:ext>
            </a:extLst>
          </p:cNvPr>
          <p:cNvSpPr>
            <a:spLocks noGrp="1"/>
          </p:cNvSpPr>
          <p:nvPr>
            <p:ph type="title"/>
          </p:nvPr>
        </p:nvSpPr>
        <p:spPr/>
        <p:txBody>
          <a:bodyPr/>
          <a:lstStyle/>
          <a:p>
            <a:r>
              <a:rPr lang="en-US" dirty="0"/>
              <a:t>Report Folders: Moving Between Folders</a:t>
            </a:r>
          </a:p>
        </p:txBody>
      </p:sp>
      <p:sp>
        <p:nvSpPr>
          <p:cNvPr id="10" name="Text Placeholder 9">
            <a:extLst>
              <a:ext uri="{FF2B5EF4-FFF2-40B4-BE49-F238E27FC236}">
                <a16:creationId xmlns:a16="http://schemas.microsoft.com/office/drawing/2014/main" id="{A43939FB-11F2-4514-9B08-F825F13A25EF}"/>
              </a:ext>
            </a:extLst>
          </p:cNvPr>
          <p:cNvSpPr>
            <a:spLocks noGrp="1"/>
          </p:cNvSpPr>
          <p:nvPr>
            <p:ph type="body" sz="half" idx="2"/>
          </p:nvPr>
        </p:nvSpPr>
        <p:spPr/>
        <p:txBody>
          <a:bodyPr/>
          <a:lstStyle/>
          <a:p>
            <a:r>
              <a:rPr lang="en-US" dirty="0"/>
              <a:t>When you are ready to run a report, select the </a:t>
            </a:r>
            <a:r>
              <a:rPr lang="en-US" b="1" dirty="0"/>
              <a:t>Folders</a:t>
            </a:r>
            <a:r>
              <a:rPr lang="en-US" dirty="0"/>
              <a:t> option from the home screen.</a:t>
            </a:r>
          </a:p>
          <a:p>
            <a:pPr marL="285750" indent="-285750">
              <a:buClr>
                <a:schemeClr val="bg1"/>
              </a:buClr>
              <a:buFont typeface="Arial" panose="020B0604020202020204" pitchFamily="34" charset="0"/>
              <a:buChar char="•"/>
            </a:pPr>
            <a:r>
              <a:rPr lang="en-US" dirty="0"/>
              <a:t>The first folder you will see is your Personal Folder.</a:t>
            </a:r>
          </a:p>
          <a:p>
            <a:pPr marL="285750" indent="-285750">
              <a:buClr>
                <a:schemeClr val="bg1"/>
              </a:buClr>
              <a:buFont typeface="Arial" panose="020B0604020202020204" pitchFamily="34" charset="0"/>
              <a:buChar char="•"/>
            </a:pPr>
            <a:r>
              <a:rPr lang="en-US" dirty="0"/>
              <a:t>Because users’ personal folders do not hold any reports, your immediate next step will be to choose </a:t>
            </a:r>
            <a:r>
              <a:rPr lang="en-US" b="1" dirty="0"/>
              <a:t>Public Folders </a:t>
            </a:r>
            <a:r>
              <a:rPr lang="en-US" dirty="0"/>
              <a:t>from the navigation menu on the left side of the screen.</a:t>
            </a:r>
          </a:p>
        </p:txBody>
      </p:sp>
      <p:sp>
        <p:nvSpPr>
          <p:cNvPr id="20" name="Text Placeholder 9">
            <a:extLst>
              <a:ext uri="{FF2B5EF4-FFF2-40B4-BE49-F238E27FC236}">
                <a16:creationId xmlns:a16="http://schemas.microsoft.com/office/drawing/2014/main" id="{52BE5E35-14D1-4548-95B8-6644800AAE3F}"/>
              </a:ext>
            </a:extLst>
          </p:cNvPr>
          <p:cNvSpPr txBox="1">
            <a:spLocks/>
          </p:cNvSpPr>
          <p:nvPr/>
        </p:nvSpPr>
        <p:spPr>
          <a:xfrm>
            <a:off x="1099038" y="5774508"/>
            <a:ext cx="10111506" cy="1023599"/>
          </a:xfrm>
          <a:prstGeom prst="rect">
            <a:avLst/>
          </a:prstGeom>
          <a:solidFill>
            <a:schemeClr val="accent3"/>
          </a:solidFill>
        </p:spPr>
        <p:txBody>
          <a:bodyPr vert="horz" lIns="91440" tIns="0" rIns="91440" bIns="0" rtlCol="0">
            <a:normAutofit fontScale="92500"/>
          </a:bodyPr>
          <a:lstStyle>
            <a:lvl1pPr marL="0" indent="0" algn="l" defTabSz="914400" rtl="0" eaLnBrk="1" latinLnBrk="0" hangingPunct="1">
              <a:lnSpc>
                <a:spcPct val="90000"/>
              </a:lnSpc>
              <a:spcBef>
                <a:spcPts val="0"/>
              </a:spcBef>
              <a:spcAft>
                <a:spcPts val="6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marL="285750" indent="-285750">
              <a:buClr>
                <a:schemeClr val="bg1"/>
              </a:buClr>
              <a:buFont typeface="Arial" panose="020B0604020202020204" pitchFamily="34" charset="0"/>
              <a:buChar char="•"/>
            </a:pPr>
            <a:r>
              <a:rPr lang="en-US" dirty="0"/>
              <a:t>When you click on a folder in the navigation menu, its subfolders will appear.</a:t>
            </a:r>
          </a:p>
          <a:p>
            <a:pPr marL="285750" indent="-285750">
              <a:buClr>
                <a:schemeClr val="bg1"/>
              </a:buClr>
              <a:buFont typeface="Arial" panose="020B0604020202020204" pitchFamily="34" charset="0"/>
              <a:buChar char="•"/>
            </a:pPr>
            <a:r>
              <a:rPr lang="en-US" dirty="0"/>
              <a:t>Those same subfolders will also appear in the </a:t>
            </a:r>
            <a:r>
              <a:rPr lang="en-US" b="1" dirty="0"/>
              <a:t>content pane</a:t>
            </a:r>
            <a:r>
              <a:rPr lang="en-US" dirty="0"/>
              <a:t>.</a:t>
            </a:r>
          </a:p>
          <a:p>
            <a:pPr marL="285750" indent="-285750">
              <a:buClr>
                <a:schemeClr val="bg1"/>
              </a:buClr>
              <a:buFont typeface="Arial" panose="020B0604020202020204" pitchFamily="34" charset="0"/>
              <a:buChar char="•"/>
            </a:pPr>
            <a:r>
              <a:rPr lang="en-US" dirty="0"/>
              <a:t>As you open folders, they will be added to the </a:t>
            </a:r>
            <a:r>
              <a:rPr lang="en-US" b="1" dirty="0"/>
              <a:t>breadcrumb trail</a:t>
            </a:r>
            <a:r>
              <a:rPr lang="en-US" dirty="0"/>
              <a:t>. Jump to a folder by clicking on its name in the breadcrumb trail.</a:t>
            </a:r>
          </a:p>
          <a:p>
            <a:pPr marL="285750" indent="-285750">
              <a:buClr>
                <a:schemeClr val="bg1"/>
              </a:buClr>
              <a:buFont typeface="Arial" panose="020B0604020202020204" pitchFamily="34" charset="0"/>
              <a:buChar char="•"/>
            </a:pPr>
            <a:r>
              <a:rPr lang="en-US" dirty="0"/>
              <a:t>To return to the home screen, you can click either the </a:t>
            </a:r>
            <a:r>
              <a:rPr lang="en-US" b="1" dirty="0"/>
              <a:t>Back </a:t>
            </a:r>
            <a:r>
              <a:rPr lang="en-US" dirty="0"/>
              <a:t>button or the </a:t>
            </a:r>
            <a:r>
              <a:rPr lang="en-US" b="1" dirty="0"/>
              <a:t>Home </a:t>
            </a:r>
            <a:r>
              <a:rPr lang="en-US" dirty="0"/>
              <a:t>button.</a:t>
            </a:r>
          </a:p>
        </p:txBody>
      </p:sp>
      <p:grpSp>
        <p:nvGrpSpPr>
          <p:cNvPr id="3" name="Select Folders Option">
            <a:extLst>
              <a:ext uri="{FF2B5EF4-FFF2-40B4-BE49-F238E27FC236}">
                <a16:creationId xmlns:a16="http://schemas.microsoft.com/office/drawing/2014/main" id="{9404C150-0BD2-4FBA-B680-E4AF12A16A23}"/>
              </a:ext>
            </a:extLst>
          </p:cNvPr>
          <p:cNvGrpSpPr/>
          <p:nvPr/>
        </p:nvGrpSpPr>
        <p:grpSpPr>
          <a:xfrm>
            <a:off x="1524" y="1"/>
            <a:ext cx="12188952" cy="4914900"/>
            <a:chOff x="1524" y="1"/>
            <a:chExt cx="12188952" cy="4914900"/>
          </a:xfrm>
        </p:grpSpPr>
        <p:pic>
          <p:nvPicPr>
            <p:cNvPr id="16" name="Account Settings - Page Customization - Results" descr="Graphical user interface, application&#10;&#10;Description automatically generated">
              <a:extLst>
                <a:ext uri="{FF2B5EF4-FFF2-40B4-BE49-F238E27FC236}">
                  <a16:creationId xmlns:a16="http://schemas.microsoft.com/office/drawing/2014/main" id="{80C502E7-A950-4924-8650-2E600C9EE3AC}"/>
                </a:ext>
              </a:extLst>
            </p:cNvPr>
            <p:cNvPicPr>
              <a:picLocks noChangeAspect="1"/>
            </p:cNvPicPr>
            <p:nvPr/>
          </p:nvPicPr>
          <p:blipFill rotWithShape="1">
            <a:blip r:embed="rId3">
              <a:extLst>
                <a:ext uri="{28A0092B-C50C-407E-A947-70E740481C1C}">
                  <a14:useLocalDpi xmlns:a14="http://schemas.microsoft.com/office/drawing/2010/main" val="0"/>
                </a:ext>
              </a:extLst>
            </a:blip>
            <a:srcRect b="39254"/>
            <a:stretch/>
          </p:blipFill>
          <p:spPr>
            <a:xfrm>
              <a:off x="1524" y="1"/>
              <a:ext cx="12188952" cy="4914900"/>
            </a:xfrm>
            <a:prstGeom prst="rect">
              <a:avLst/>
            </a:prstGeom>
          </p:spPr>
        </p:pic>
        <p:grpSp>
          <p:nvGrpSpPr>
            <p:cNvPr id="2" name="Highlight Folders Option">
              <a:extLst>
                <a:ext uri="{FF2B5EF4-FFF2-40B4-BE49-F238E27FC236}">
                  <a16:creationId xmlns:a16="http://schemas.microsoft.com/office/drawing/2014/main" id="{6F9C5C1B-3FB6-4D37-88F9-8ABEBF5F429F}"/>
                </a:ext>
              </a:extLst>
            </p:cNvPr>
            <p:cNvGrpSpPr/>
            <p:nvPr/>
          </p:nvGrpSpPr>
          <p:grpSpPr>
            <a:xfrm>
              <a:off x="442755" y="1170650"/>
              <a:ext cx="2408173" cy="1871000"/>
              <a:chOff x="3447892" y="1483157"/>
              <a:chExt cx="2408173" cy="1871000"/>
            </a:xfrm>
          </p:grpSpPr>
          <p:sp>
            <p:nvSpPr>
              <p:cNvPr id="17" name="Rectangle 16">
                <a:extLst>
                  <a:ext uri="{FF2B5EF4-FFF2-40B4-BE49-F238E27FC236}">
                    <a16:creationId xmlns:a16="http://schemas.microsoft.com/office/drawing/2014/main" id="{2E2345BA-1EE7-4B1D-B53B-B0796C4DE286}"/>
                  </a:ext>
                </a:extLst>
              </p:cNvPr>
              <p:cNvSpPr/>
              <p:nvPr/>
            </p:nvSpPr>
            <p:spPr>
              <a:xfrm>
                <a:off x="3447892" y="1483157"/>
                <a:ext cx="1855945" cy="1871000"/>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Arrow: Right 17">
                <a:extLst>
                  <a:ext uri="{FF2B5EF4-FFF2-40B4-BE49-F238E27FC236}">
                    <a16:creationId xmlns:a16="http://schemas.microsoft.com/office/drawing/2014/main" id="{B729B4A9-2426-4F60-8E9D-975D70F6AC2C}"/>
                  </a:ext>
                </a:extLst>
              </p:cNvPr>
              <p:cNvSpPr/>
              <p:nvPr/>
            </p:nvSpPr>
            <p:spPr>
              <a:xfrm flipH="1">
                <a:off x="5335662" y="2250352"/>
                <a:ext cx="520403" cy="324835"/>
              </a:xfrm>
              <a:prstGeom prst="rightArrow">
                <a:avLst>
                  <a:gd name="adj1" fmla="val 50000"/>
                  <a:gd name="adj2" fmla="val 89474"/>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pic>
        <p:nvPicPr>
          <p:cNvPr id="15" name="Folders - Personal Folders" descr="Graphical user interface, text, application&#10;&#10;Description automatically generated">
            <a:extLst>
              <a:ext uri="{FF2B5EF4-FFF2-40B4-BE49-F238E27FC236}">
                <a16:creationId xmlns:a16="http://schemas.microsoft.com/office/drawing/2014/main" id="{449B009D-8C2B-4148-B5E0-8BE324F6DB76}"/>
              </a:ext>
            </a:extLst>
          </p:cNvPr>
          <p:cNvPicPr>
            <a:picLocks noChangeAspect="1"/>
          </p:cNvPicPr>
          <p:nvPr/>
        </p:nvPicPr>
        <p:blipFill rotWithShape="1">
          <a:blip r:embed="rId4">
            <a:extLst>
              <a:ext uri="{28A0092B-C50C-407E-A947-70E740481C1C}">
                <a14:useLocalDpi xmlns:a14="http://schemas.microsoft.com/office/drawing/2010/main" val="0"/>
              </a:ext>
            </a:extLst>
          </a:blip>
          <a:srcRect t="1" b="39253"/>
          <a:stretch/>
        </p:blipFill>
        <p:spPr>
          <a:xfrm>
            <a:off x="3048" y="1"/>
            <a:ext cx="12188952" cy="4914900"/>
          </a:xfrm>
          <a:prstGeom prst="rect">
            <a:avLst/>
          </a:prstGeom>
        </p:spPr>
      </p:pic>
      <p:grpSp>
        <p:nvGrpSpPr>
          <p:cNvPr id="33" name="Highlight Navigation Menu">
            <a:extLst>
              <a:ext uri="{FF2B5EF4-FFF2-40B4-BE49-F238E27FC236}">
                <a16:creationId xmlns:a16="http://schemas.microsoft.com/office/drawing/2014/main" id="{9356ADEF-124A-4FC5-B6E7-F33D28E7BC87}"/>
              </a:ext>
            </a:extLst>
          </p:cNvPr>
          <p:cNvGrpSpPr/>
          <p:nvPr/>
        </p:nvGrpSpPr>
        <p:grpSpPr>
          <a:xfrm>
            <a:off x="-1" y="854159"/>
            <a:ext cx="2971801" cy="4060742"/>
            <a:chOff x="-1" y="854159"/>
            <a:chExt cx="2971801" cy="4060742"/>
          </a:xfrm>
        </p:grpSpPr>
        <p:sp>
          <p:nvSpPr>
            <p:cNvPr id="22" name="Rectangle 21">
              <a:extLst>
                <a:ext uri="{FF2B5EF4-FFF2-40B4-BE49-F238E27FC236}">
                  <a16:creationId xmlns:a16="http://schemas.microsoft.com/office/drawing/2014/main" id="{DA7BA75B-C6A9-4B19-AF46-273F26DCD924}"/>
                </a:ext>
              </a:extLst>
            </p:cNvPr>
            <p:cNvSpPr/>
            <p:nvPr/>
          </p:nvSpPr>
          <p:spPr>
            <a:xfrm>
              <a:off x="0" y="854159"/>
              <a:ext cx="2971800" cy="4060742"/>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6">
                    <a:lumMod val="75000"/>
                  </a:schemeClr>
                </a:solidFill>
              </a:endParaRPr>
            </a:p>
          </p:txBody>
        </p:sp>
        <p:sp>
          <p:nvSpPr>
            <p:cNvPr id="29" name="Arrow: Right 28">
              <a:extLst>
                <a:ext uri="{FF2B5EF4-FFF2-40B4-BE49-F238E27FC236}">
                  <a16:creationId xmlns:a16="http://schemas.microsoft.com/office/drawing/2014/main" id="{02771476-C188-466F-B204-099B06687EAF}"/>
                </a:ext>
              </a:extLst>
            </p:cNvPr>
            <p:cNvSpPr/>
            <p:nvPr/>
          </p:nvSpPr>
          <p:spPr>
            <a:xfrm flipH="1">
              <a:off x="1569488" y="1856756"/>
              <a:ext cx="520403" cy="324835"/>
            </a:xfrm>
            <a:prstGeom prst="rightArrow">
              <a:avLst>
                <a:gd name="adj1" fmla="val 50000"/>
                <a:gd name="adj2" fmla="val 89474"/>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17C3055A-538F-4DDC-B5A5-308A5BA4EF2C}"/>
                </a:ext>
              </a:extLst>
            </p:cNvPr>
            <p:cNvSpPr/>
            <p:nvPr/>
          </p:nvSpPr>
          <p:spPr>
            <a:xfrm>
              <a:off x="-1" y="4495800"/>
              <a:ext cx="2970275" cy="419101"/>
            </a:xfrm>
            <a:prstGeom prst="rect">
              <a:avLst/>
            </a:prstGeom>
            <a:solidFill>
              <a:schemeClr val="accent6">
                <a:lumMod val="75000"/>
              </a:schemeClr>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bg1"/>
                  </a:solidFill>
                </a:rPr>
                <a:t>Navigation Menu</a:t>
              </a:r>
            </a:p>
          </p:txBody>
        </p:sp>
      </p:grpSp>
      <p:grpSp>
        <p:nvGrpSpPr>
          <p:cNvPr id="5" name="Highlight Subfolders">
            <a:extLst>
              <a:ext uri="{FF2B5EF4-FFF2-40B4-BE49-F238E27FC236}">
                <a16:creationId xmlns:a16="http://schemas.microsoft.com/office/drawing/2014/main" id="{00EFD4C2-2354-476D-8634-5102BA7BCFC8}"/>
              </a:ext>
            </a:extLst>
          </p:cNvPr>
          <p:cNvGrpSpPr/>
          <p:nvPr/>
        </p:nvGrpSpPr>
        <p:grpSpPr>
          <a:xfrm>
            <a:off x="0" y="-15587"/>
            <a:ext cx="12190476" cy="4930487"/>
            <a:chOff x="0" y="-15587"/>
            <a:chExt cx="12190476" cy="4930487"/>
          </a:xfrm>
        </p:grpSpPr>
        <p:pic>
          <p:nvPicPr>
            <p:cNvPr id="39" name="Picture 38" descr="Graphical user interface&#10;&#10;Description automatically generated with low confidence">
              <a:extLst>
                <a:ext uri="{FF2B5EF4-FFF2-40B4-BE49-F238E27FC236}">
                  <a16:creationId xmlns:a16="http://schemas.microsoft.com/office/drawing/2014/main" id="{1B94D60E-0F69-4B68-B9A3-A2CE6C5EDC79}"/>
                </a:ext>
              </a:extLst>
            </p:cNvPr>
            <p:cNvPicPr>
              <a:picLocks noChangeAspect="1"/>
            </p:cNvPicPr>
            <p:nvPr/>
          </p:nvPicPr>
          <p:blipFill rotWithShape="1">
            <a:blip r:embed="rId5">
              <a:extLst>
                <a:ext uri="{28A0092B-C50C-407E-A947-70E740481C1C}">
                  <a14:useLocalDpi xmlns:a14="http://schemas.microsoft.com/office/drawing/2010/main" val="0"/>
                </a:ext>
              </a:extLst>
            </a:blip>
            <a:srcRect b="39061"/>
            <a:stretch/>
          </p:blipFill>
          <p:spPr>
            <a:xfrm>
              <a:off x="1524" y="-15587"/>
              <a:ext cx="12188952" cy="4930487"/>
            </a:xfrm>
            <a:prstGeom prst="rect">
              <a:avLst/>
            </a:prstGeom>
          </p:spPr>
        </p:pic>
        <p:sp>
          <p:nvSpPr>
            <p:cNvPr id="28" name="Rectangle 27">
              <a:extLst>
                <a:ext uri="{FF2B5EF4-FFF2-40B4-BE49-F238E27FC236}">
                  <a16:creationId xmlns:a16="http://schemas.microsoft.com/office/drawing/2014/main" id="{EDBF6849-1339-4949-8DD8-A45C35F73A43}"/>
                </a:ext>
              </a:extLst>
            </p:cNvPr>
            <p:cNvSpPr/>
            <p:nvPr/>
          </p:nvSpPr>
          <p:spPr>
            <a:xfrm>
              <a:off x="0" y="2216108"/>
              <a:ext cx="2973322" cy="2698792"/>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 name="Highlight Content Pane">
            <a:extLst>
              <a:ext uri="{FF2B5EF4-FFF2-40B4-BE49-F238E27FC236}">
                <a16:creationId xmlns:a16="http://schemas.microsoft.com/office/drawing/2014/main" id="{AFDA55D2-5154-426C-858F-57C40759B45C}"/>
              </a:ext>
            </a:extLst>
          </p:cNvPr>
          <p:cNvGrpSpPr/>
          <p:nvPr/>
        </p:nvGrpSpPr>
        <p:grpSpPr>
          <a:xfrm>
            <a:off x="2970274" y="2100263"/>
            <a:ext cx="9218678" cy="2814638"/>
            <a:chOff x="2970274" y="2100263"/>
            <a:chExt cx="9218678" cy="2814638"/>
          </a:xfrm>
        </p:grpSpPr>
        <p:sp>
          <p:nvSpPr>
            <p:cNvPr id="25" name="Rectangle 24">
              <a:extLst>
                <a:ext uri="{FF2B5EF4-FFF2-40B4-BE49-F238E27FC236}">
                  <a16:creationId xmlns:a16="http://schemas.microsoft.com/office/drawing/2014/main" id="{6BE21A3F-B125-4A30-8DF1-36003BEDE677}"/>
                </a:ext>
              </a:extLst>
            </p:cNvPr>
            <p:cNvSpPr/>
            <p:nvPr/>
          </p:nvSpPr>
          <p:spPr>
            <a:xfrm>
              <a:off x="2970274" y="2100263"/>
              <a:ext cx="9218678" cy="2814637"/>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6">
                    <a:lumMod val="75000"/>
                  </a:schemeClr>
                </a:solidFill>
              </a:endParaRPr>
            </a:p>
          </p:txBody>
        </p:sp>
        <p:sp>
          <p:nvSpPr>
            <p:cNvPr id="32" name="Rectangle 31">
              <a:extLst>
                <a:ext uri="{FF2B5EF4-FFF2-40B4-BE49-F238E27FC236}">
                  <a16:creationId xmlns:a16="http://schemas.microsoft.com/office/drawing/2014/main" id="{81919C82-7ACE-4429-93F9-5CD684A4AD85}"/>
                </a:ext>
              </a:extLst>
            </p:cNvPr>
            <p:cNvSpPr/>
            <p:nvPr/>
          </p:nvSpPr>
          <p:spPr>
            <a:xfrm>
              <a:off x="9213454" y="4495800"/>
              <a:ext cx="2966450" cy="419101"/>
            </a:xfrm>
            <a:prstGeom prst="rect">
              <a:avLst/>
            </a:prstGeom>
            <a:solidFill>
              <a:schemeClr val="accent6">
                <a:lumMod val="75000"/>
              </a:schemeClr>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bg1"/>
                  </a:solidFill>
                </a:rPr>
                <a:t>Content Pane</a:t>
              </a:r>
            </a:p>
          </p:txBody>
        </p:sp>
      </p:grpSp>
      <p:grpSp>
        <p:nvGrpSpPr>
          <p:cNvPr id="6" name="Breadcrumb Trail and Navigation Buttons">
            <a:extLst>
              <a:ext uri="{FF2B5EF4-FFF2-40B4-BE49-F238E27FC236}">
                <a16:creationId xmlns:a16="http://schemas.microsoft.com/office/drawing/2014/main" id="{D4CD1E10-3B9F-4BFB-BB61-DBD9507F1C32}"/>
              </a:ext>
            </a:extLst>
          </p:cNvPr>
          <p:cNvGrpSpPr/>
          <p:nvPr/>
        </p:nvGrpSpPr>
        <p:grpSpPr>
          <a:xfrm>
            <a:off x="0" y="0"/>
            <a:ext cx="12188952" cy="4914900"/>
            <a:chOff x="0" y="0"/>
            <a:chExt cx="12188952" cy="4914900"/>
          </a:xfrm>
        </p:grpSpPr>
        <p:pic>
          <p:nvPicPr>
            <p:cNvPr id="23" name="Folders - Minnesota Live Folder" descr="Graphical user interface&#10;&#10;Description automatically generated">
              <a:extLst>
                <a:ext uri="{FF2B5EF4-FFF2-40B4-BE49-F238E27FC236}">
                  <a16:creationId xmlns:a16="http://schemas.microsoft.com/office/drawing/2014/main" id="{788C2575-B6EA-4487-99F1-92808355D2D4}"/>
                </a:ext>
              </a:extLst>
            </p:cNvPr>
            <p:cNvPicPr>
              <a:picLocks noChangeAspect="1"/>
            </p:cNvPicPr>
            <p:nvPr/>
          </p:nvPicPr>
          <p:blipFill rotWithShape="1">
            <a:blip r:embed="rId6">
              <a:extLst>
                <a:ext uri="{28A0092B-C50C-407E-A947-70E740481C1C}">
                  <a14:useLocalDpi xmlns:a14="http://schemas.microsoft.com/office/drawing/2010/main" val="0"/>
                </a:ext>
              </a:extLst>
            </a:blip>
            <a:srcRect b="39254"/>
            <a:stretch/>
          </p:blipFill>
          <p:spPr>
            <a:xfrm>
              <a:off x="0" y="0"/>
              <a:ext cx="12188952" cy="4914900"/>
            </a:xfrm>
            <a:prstGeom prst="rect">
              <a:avLst/>
            </a:prstGeom>
          </p:spPr>
        </p:pic>
        <p:grpSp>
          <p:nvGrpSpPr>
            <p:cNvPr id="24" name="Highlight Breadcrumb Trail">
              <a:extLst>
                <a:ext uri="{FF2B5EF4-FFF2-40B4-BE49-F238E27FC236}">
                  <a16:creationId xmlns:a16="http://schemas.microsoft.com/office/drawing/2014/main" id="{C5388C21-FAB0-4ECA-8893-A2910700FA91}"/>
                </a:ext>
              </a:extLst>
            </p:cNvPr>
            <p:cNvGrpSpPr/>
            <p:nvPr/>
          </p:nvGrpSpPr>
          <p:grpSpPr>
            <a:xfrm>
              <a:off x="3864004" y="631824"/>
              <a:ext cx="2546320" cy="828591"/>
              <a:chOff x="3864004" y="631824"/>
              <a:chExt cx="2546320" cy="828591"/>
            </a:xfrm>
          </p:grpSpPr>
          <p:sp>
            <p:nvSpPr>
              <p:cNvPr id="26" name="Rectangle 25">
                <a:extLst>
                  <a:ext uri="{FF2B5EF4-FFF2-40B4-BE49-F238E27FC236}">
                    <a16:creationId xmlns:a16="http://schemas.microsoft.com/office/drawing/2014/main" id="{93387FE6-7221-4E8D-BD13-402FEC34BE39}"/>
                  </a:ext>
                </a:extLst>
              </p:cNvPr>
              <p:cNvSpPr/>
              <p:nvPr/>
            </p:nvSpPr>
            <p:spPr>
              <a:xfrm>
                <a:off x="3864004" y="1050925"/>
                <a:ext cx="1041372" cy="409490"/>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822F143D-8F75-4D66-8DCE-E15FE3012701}"/>
                  </a:ext>
                </a:extLst>
              </p:cNvPr>
              <p:cNvSpPr/>
              <p:nvPr/>
            </p:nvSpPr>
            <p:spPr>
              <a:xfrm>
                <a:off x="4905375" y="1050925"/>
                <a:ext cx="1504949" cy="409490"/>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FC3E9F3B-7041-4AE0-88E2-6AF28A64350E}"/>
                  </a:ext>
                </a:extLst>
              </p:cNvPr>
              <p:cNvSpPr/>
              <p:nvPr/>
            </p:nvSpPr>
            <p:spPr>
              <a:xfrm>
                <a:off x="3864004" y="631824"/>
                <a:ext cx="2546320" cy="419101"/>
              </a:xfrm>
              <a:prstGeom prst="rect">
                <a:avLst/>
              </a:prstGeom>
              <a:solidFill>
                <a:schemeClr val="accent6">
                  <a:lumMod val="75000"/>
                </a:schemeClr>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bg1"/>
                    </a:solidFill>
                  </a:rPr>
                  <a:t>Breadcrumb Trail</a:t>
                </a:r>
              </a:p>
            </p:txBody>
          </p:sp>
        </p:grpSp>
      </p:grpSp>
      <p:grpSp>
        <p:nvGrpSpPr>
          <p:cNvPr id="35" name="Highlight Back and Home Buttons">
            <a:extLst>
              <a:ext uri="{FF2B5EF4-FFF2-40B4-BE49-F238E27FC236}">
                <a16:creationId xmlns:a16="http://schemas.microsoft.com/office/drawing/2014/main" id="{37B7D868-3E0F-4532-B6AA-273591896028}"/>
              </a:ext>
            </a:extLst>
          </p:cNvPr>
          <p:cNvGrpSpPr/>
          <p:nvPr/>
        </p:nvGrpSpPr>
        <p:grpSpPr>
          <a:xfrm>
            <a:off x="222576" y="57150"/>
            <a:ext cx="1488452" cy="419099"/>
            <a:chOff x="222576" y="57150"/>
            <a:chExt cx="1488452" cy="419099"/>
          </a:xfrm>
        </p:grpSpPr>
        <p:sp>
          <p:nvSpPr>
            <p:cNvPr id="36" name="Arrow: Right 35">
              <a:extLst>
                <a:ext uri="{FF2B5EF4-FFF2-40B4-BE49-F238E27FC236}">
                  <a16:creationId xmlns:a16="http://schemas.microsoft.com/office/drawing/2014/main" id="{8C940300-7DA5-40E0-BDCA-E0AB0C97D61A}"/>
                </a:ext>
              </a:extLst>
            </p:cNvPr>
            <p:cNvSpPr/>
            <p:nvPr/>
          </p:nvSpPr>
          <p:spPr>
            <a:xfrm flipH="1">
              <a:off x="1190625" y="104281"/>
              <a:ext cx="520403" cy="324835"/>
            </a:xfrm>
            <a:prstGeom prst="rightArrow">
              <a:avLst>
                <a:gd name="adj1" fmla="val 50000"/>
                <a:gd name="adj2" fmla="val 89474"/>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17B8C87B-A29E-4313-91CD-AB91A15AF890}"/>
                </a:ext>
              </a:extLst>
            </p:cNvPr>
            <p:cNvSpPr/>
            <p:nvPr/>
          </p:nvSpPr>
          <p:spPr>
            <a:xfrm>
              <a:off x="222576" y="57150"/>
              <a:ext cx="968049" cy="419099"/>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379933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fade">
                                      <p:cBhvr>
                                        <p:cTn id="10" dur="500"/>
                                        <p:tgtEl>
                                          <p:spTgt spid="1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xEl>
                                              <p:pRg st="2" end="2"/>
                                            </p:txEl>
                                          </p:spTgt>
                                        </p:tgtEl>
                                        <p:attrNameLst>
                                          <p:attrName>style.visibility</p:attrName>
                                        </p:attrNameLst>
                                      </p:cBhvr>
                                      <p:to>
                                        <p:strVal val="visible"/>
                                      </p:to>
                                    </p:set>
                                    <p:animEffect transition="in" filter="fade">
                                      <p:cBhvr>
                                        <p:cTn id="18" dur="500"/>
                                        <p:tgtEl>
                                          <p:spTgt spid="10">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par>
                                <p:cTn id="27" presetID="10" presetClass="entr" presetSubtype="0" fill="hold" nodeType="withEffect">
                                  <p:stCondLst>
                                    <p:cond delay="0"/>
                                  </p:stCondLst>
                                  <p:childTnLst>
                                    <p:set>
                                      <p:cBhvr>
                                        <p:cTn id="28" dur="1" fill="hold">
                                          <p:stCondLst>
                                            <p:cond delay="0"/>
                                          </p:stCondLst>
                                        </p:cTn>
                                        <p:tgtEl>
                                          <p:spTgt spid="20">
                                            <p:txEl>
                                              <p:pRg st="0" end="0"/>
                                            </p:txEl>
                                          </p:spTgt>
                                        </p:tgtEl>
                                        <p:attrNameLst>
                                          <p:attrName>style.visibility</p:attrName>
                                        </p:attrNameLst>
                                      </p:cBhvr>
                                      <p:to>
                                        <p:strVal val="visible"/>
                                      </p:to>
                                    </p:set>
                                    <p:animEffect transition="in" filter="fade">
                                      <p:cBhvr>
                                        <p:cTn id="29" dur="500"/>
                                        <p:tgtEl>
                                          <p:spTgt spid="20">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par>
                                <p:cTn id="35" presetID="10" presetClass="entr" presetSubtype="0" fill="hold" nodeType="withEffect">
                                  <p:stCondLst>
                                    <p:cond delay="0"/>
                                  </p:stCondLst>
                                  <p:childTnLst>
                                    <p:set>
                                      <p:cBhvr>
                                        <p:cTn id="36" dur="1" fill="hold">
                                          <p:stCondLst>
                                            <p:cond delay="0"/>
                                          </p:stCondLst>
                                        </p:cTn>
                                        <p:tgtEl>
                                          <p:spTgt spid="20">
                                            <p:txEl>
                                              <p:pRg st="1" end="1"/>
                                            </p:txEl>
                                          </p:spTgt>
                                        </p:tgtEl>
                                        <p:attrNameLst>
                                          <p:attrName>style.visibility</p:attrName>
                                        </p:attrNameLst>
                                      </p:cBhvr>
                                      <p:to>
                                        <p:strVal val="visible"/>
                                      </p:to>
                                    </p:set>
                                    <p:animEffect transition="in" filter="fade">
                                      <p:cBhvr>
                                        <p:cTn id="37" dur="500"/>
                                        <p:tgtEl>
                                          <p:spTgt spid="20">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par>
                                <p:cTn id="43" presetID="10" presetClass="entr" presetSubtype="0" fill="hold" nodeType="withEffect">
                                  <p:stCondLst>
                                    <p:cond delay="0"/>
                                  </p:stCondLst>
                                  <p:childTnLst>
                                    <p:set>
                                      <p:cBhvr>
                                        <p:cTn id="44" dur="1" fill="hold">
                                          <p:stCondLst>
                                            <p:cond delay="0"/>
                                          </p:stCondLst>
                                        </p:cTn>
                                        <p:tgtEl>
                                          <p:spTgt spid="20">
                                            <p:txEl>
                                              <p:pRg st="2" end="2"/>
                                            </p:txEl>
                                          </p:spTgt>
                                        </p:tgtEl>
                                        <p:attrNameLst>
                                          <p:attrName>style.visibility</p:attrName>
                                        </p:attrNameLst>
                                      </p:cBhvr>
                                      <p:to>
                                        <p:strVal val="visible"/>
                                      </p:to>
                                    </p:set>
                                    <p:animEffect transition="in" filter="fade">
                                      <p:cBhvr>
                                        <p:cTn id="45" dur="500"/>
                                        <p:tgtEl>
                                          <p:spTgt spid="20">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500"/>
                                        <p:tgtEl>
                                          <p:spTgt spid="35"/>
                                        </p:tgtEl>
                                      </p:cBhvr>
                                    </p:animEffect>
                                  </p:childTnLst>
                                </p:cTn>
                              </p:par>
                              <p:par>
                                <p:cTn id="51" presetID="10" presetClass="entr" presetSubtype="0" fill="hold" nodeType="withEffect">
                                  <p:stCondLst>
                                    <p:cond delay="0"/>
                                  </p:stCondLst>
                                  <p:childTnLst>
                                    <p:set>
                                      <p:cBhvr>
                                        <p:cTn id="52" dur="1" fill="hold">
                                          <p:stCondLst>
                                            <p:cond delay="0"/>
                                          </p:stCondLst>
                                        </p:cTn>
                                        <p:tgtEl>
                                          <p:spTgt spid="20">
                                            <p:txEl>
                                              <p:pRg st="3" end="3"/>
                                            </p:txEl>
                                          </p:spTgt>
                                        </p:tgtEl>
                                        <p:attrNameLst>
                                          <p:attrName>style.visibility</p:attrName>
                                        </p:attrNameLst>
                                      </p:cBhvr>
                                      <p:to>
                                        <p:strVal val="visible"/>
                                      </p:to>
                                    </p:set>
                                    <p:animEffect transition="in" filter="fade">
                                      <p:cBhvr>
                                        <p:cTn id="53" dur="500"/>
                                        <p:tgtEl>
                                          <p:spTgt spid="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B437A19-EF22-4F08-AE36-BBAD838EF451}"/>
              </a:ext>
            </a:extLst>
          </p:cNvPr>
          <p:cNvSpPr>
            <a:spLocks noGrp="1"/>
          </p:cNvSpPr>
          <p:nvPr>
            <p:ph type="title"/>
          </p:nvPr>
        </p:nvSpPr>
        <p:spPr/>
        <p:txBody>
          <a:bodyPr/>
          <a:lstStyle/>
          <a:p>
            <a:r>
              <a:rPr lang="en-US" dirty="0"/>
              <a:t>Report Folders: The SSA Report Gallery </a:t>
            </a:r>
          </a:p>
        </p:txBody>
      </p:sp>
      <p:sp>
        <p:nvSpPr>
          <p:cNvPr id="10" name="Text Placeholder 9">
            <a:extLst>
              <a:ext uri="{FF2B5EF4-FFF2-40B4-BE49-F238E27FC236}">
                <a16:creationId xmlns:a16="http://schemas.microsoft.com/office/drawing/2014/main" id="{A43939FB-11F2-4514-9B08-F825F13A25EF}"/>
              </a:ext>
            </a:extLst>
          </p:cNvPr>
          <p:cNvSpPr>
            <a:spLocks noGrp="1"/>
          </p:cNvSpPr>
          <p:nvPr>
            <p:ph type="body" sz="half" idx="2"/>
          </p:nvPr>
        </p:nvSpPr>
        <p:spPr/>
        <p:txBody>
          <a:bodyPr>
            <a:normAutofit/>
          </a:bodyPr>
          <a:lstStyle/>
          <a:p>
            <a:r>
              <a:rPr lang="en-US" dirty="0"/>
              <a:t>In the </a:t>
            </a:r>
            <a:r>
              <a:rPr lang="en-US" b="1" dirty="0" err="1"/>
              <a:t>minnesota_live</a:t>
            </a:r>
            <a:r>
              <a:rPr lang="en-US" b="1" dirty="0"/>
              <a:t> </a:t>
            </a:r>
            <a:r>
              <a:rPr lang="en-US" dirty="0"/>
              <a:t>folder, some users will find subfolders that have been created specifically for their agencies; most users, however, will want to open the </a:t>
            </a:r>
            <a:r>
              <a:rPr lang="en-US" b="1" dirty="0"/>
              <a:t>SSA Report Gallery </a:t>
            </a:r>
            <a:r>
              <a:rPr lang="en-US" dirty="0"/>
              <a:t>folder to locate the reports they need.</a:t>
            </a:r>
          </a:p>
          <a:p>
            <a:r>
              <a:rPr lang="en-US" dirty="0"/>
              <a:t>The folders in the SSA Report Gallery hold reports developed for a variety of purposes, like sharing information with federal and state funders, reviewing data quality, and managing Coordinated Entry systems.</a:t>
            </a:r>
          </a:p>
        </p:txBody>
      </p:sp>
      <p:grpSp>
        <p:nvGrpSpPr>
          <p:cNvPr id="2" name="Highlight SSA Report Gallery Folder">
            <a:extLst>
              <a:ext uri="{FF2B5EF4-FFF2-40B4-BE49-F238E27FC236}">
                <a16:creationId xmlns:a16="http://schemas.microsoft.com/office/drawing/2014/main" id="{EFDE3D17-60FD-4351-9B74-29B8CF73F01B}"/>
              </a:ext>
            </a:extLst>
          </p:cNvPr>
          <p:cNvGrpSpPr/>
          <p:nvPr/>
        </p:nvGrpSpPr>
        <p:grpSpPr>
          <a:xfrm>
            <a:off x="1524" y="1"/>
            <a:ext cx="12188952" cy="4927600"/>
            <a:chOff x="1524" y="1"/>
            <a:chExt cx="12188952" cy="4927600"/>
          </a:xfrm>
        </p:grpSpPr>
        <p:pic>
          <p:nvPicPr>
            <p:cNvPr id="5" name="Folders - Minnesota Live Folder" descr="Graphical user interface&#10;&#10;Description automatically generated">
              <a:extLst>
                <a:ext uri="{FF2B5EF4-FFF2-40B4-BE49-F238E27FC236}">
                  <a16:creationId xmlns:a16="http://schemas.microsoft.com/office/drawing/2014/main" id="{9779F73E-9FE8-4184-B481-ACE6154C9CDD}"/>
                </a:ext>
              </a:extLst>
            </p:cNvPr>
            <p:cNvPicPr>
              <a:picLocks noChangeAspect="1"/>
            </p:cNvPicPr>
            <p:nvPr/>
          </p:nvPicPr>
          <p:blipFill rotWithShape="1">
            <a:blip r:embed="rId3">
              <a:extLst>
                <a:ext uri="{28A0092B-C50C-407E-A947-70E740481C1C}">
                  <a14:useLocalDpi xmlns:a14="http://schemas.microsoft.com/office/drawing/2010/main" val="0"/>
                </a:ext>
              </a:extLst>
            </a:blip>
            <a:srcRect b="39097"/>
            <a:stretch/>
          </p:blipFill>
          <p:spPr>
            <a:xfrm>
              <a:off x="1524" y="1"/>
              <a:ext cx="12188952" cy="4927600"/>
            </a:xfrm>
            <a:prstGeom prst="rect">
              <a:avLst/>
            </a:prstGeom>
          </p:spPr>
        </p:pic>
        <p:grpSp>
          <p:nvGrpSpPr>
            <p:cNvPr id="23" name="Highlight SSA Report Gallery Folder">
              <a:extLst>
                <a:ext uri="{FF2B5EF4-FFF2-40B4-BE49-F238E27FC236}">
                  <a16:creationId xmlns:a16="http://schemas.microsoft.com/office/drawing/2014/main" id="{EEF51AA8-74FC-4CF7-9095-2EBE7589462C}"/>
                </a:ext>
              </a:extLst>
            </p:cNvPr>
            <p:cNvGrpSpPr/>
            <p:nvPr/>
          </p:nvGrpSpPr>
          <p:grpSpPr>
            <a:xfrm>
              <a:off x="3321492" y="2097087"/>
              <a:ext cx="2725793" cy="333375"/>
              <a:chOff x="3321492" y="2097087"/>
              <a:chExt cx="2725793" cy="333375"/>
            </a:xfrm>
          </p:grpSpPr>
          <p:sp>
            <p:nvSpPr>
              <p:cNvPr id="21" name="Rectangle 20">
                <a:extLst>
                  <a:ext uri="{FF2B5EF4-FFF2-40B4-BE49-F238E27FC236}">
                    <a16:creationId xmlns:a16="http://schemas.microsoft.com/office/drawing/2014/main" id="{CBE0AF51-55BE-413E-8E44-26C4CDD734F0}"/>
                  </a:ext>
                </a:extLst>
              </p:cNvPr>
              <p:cNvSpPr/>
              <p:nvPr/>
            </p:nvSpPr>
            <p:spPr>
              <a:xfrm>
                <a:off x="3321492" y="2097087"/>
                <a:ext cx="2205390" cy="333375"/>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Arrow: Right 21">
                <a:extLst>
                  <a:ext uri="{FF2B5EF4-FFF2-40B4-BE49-F238E27FC236}">
                    <a16:creationId xmlns:a16="http://schemas.microsoft.com/office/drawing/2014/main" id="{904B7274-F1B5-4ED6-9050-5C543A617514}"/>
                  </a:ext>
                </a:extLst>
              </p:cNvPr>
              <p:cNvSpPr/>
              <p:nvPr/>
            </p:nvSpPr>
            <p:spPr>
              <a:xfrm flipH="1">
                <a:off x="5526882" y="2101356"/>
                <a:ext cx="520403" cy="324835"/>
              </a:xfrm>
              <a:prstGeom prst="rightArrow">
                <a:avLst>
                  <a:gd name="adj1" fmla="val 50000"/>
                  <a:gd name="adj2" fmla="val 89474"/>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25" name="Highlight SSA Folders">
            <a:extLst>
              <a:ext uri="{FF2B5EF4-FFF2-40B4-BE49-F238E27FC236}">
                <a16:creationId xmlns:a16="http://schemas.microsoft.com/office/drawing/2014/main" id="{17FBAE96-ECED-43CB-8813-0CF2739C8BD8}"/>
              </a:ext>
            </a:extLst>
          </p:cNvPr>
          <p:cNvGrpSpPr/>
          <p:nvPr/>
        </p:nvGrpSpPr>
        <p:grpSpPr>
          <a:xfrm>
            <a:off x="3048" y="0"/>
            <a:ext cx="12188952" cy="4927600"/>
            <a:chOff x="3048" y="0"/>
            <a:chExt cx="12188952" cy="4927600"/>
          </a:xfrm>
        </p:grpSpPr>
        <p:pic>
          <p:nvPicPr>
            <p:cNvPr id="12" name="Folders - SSA Report Gallery" descr="Graphical user interface&#10;&#10;Description automatically generated with low confidence">
              <a:extLst>
                <a:ext uri="{FF2B5EF4-FFF2-40B4-BE49-F238E27FC236}">
                  <a16:creationId xmlns:a16="http://schemas.microsoft.com/office/drawing/2014/main" id="{63EC9D19-DDA0-448A-BF7D-913FC2616C5A}"/>
                </a:ext>
              </a:extLst>
            </p:cNvPr>
            <p:cNvPicPr>
              <a:picLocks noChangeAspect="1"/>
            </p:cNvPicPr>
            <p:nvPr/>
          </p:nvPicPr>
          <p:blipFill rotWithShape="1">
            <a:blip r:embed="rId4">
              <a:extLst>
                <a:ext uri="{28A0092B-C50C-407E-A947-70E740481C1C}">
                  <a14:useLocalDpi xmlns:a14="http://schemas.microsoft.com/office/drawing/2010/main" val="0"/>
                </a:ext>
              </a:extLst>
            </a:blip>
            <a:srcRect t="-1" b="39097"/>
            <a:stretch/>
          </p:blipFill>
          <p:spPr>
            <a:xfrm>
              <a:off x="3048" y="0"/>
              <a:ext cx="12188952" cy="4927600"/>
            </a:xfrm>
            <a:prstGeom prst="rect">
              <a:avLst/>
            </a:prstGeom>
          </p:spPr>
        </p:pic>
        <p:sp>
          <p:nvSpPr>
            <p:cNvPr id="17" name="Highlight SSA Subfolders">
              <a:extLst>
                <a:ext uri="{FF2B5EF4-FFF2-40B4-BE49-F238E27FC236}">
                  <a16:creationId xmlns:a16="http://schemas.microsoft.com/office/drawing/2014/main" id="{C378E6EA-E0B5-4946-B648-16CDFA7D46B5}"/>
                </a:ext>
              </a:extLst>
            </p:cNvPr>
            <p:cNvSpPr/>
            <p:nvPr/>
          </p:nvSpPr>
          <p:spPr>
            <a:xfrm>
              <a:off x="2893830" y="2490788"/>
              <a:ext cx="2268720" cy="2436812"/>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54203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fade">
                                      <p:cBhvr>
                                        <p:cTn id="10"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20FC5-1DB7-4A2D-BDA0-70D72192FEDE}"/>
              </a:ext>
            </a:extLst>
          </p:cNvPr>
          <p:cNvSpPr>
            <a:spLocks noGrp="1"/>
          </p:cNvSpPr>
          <p:nvPr>
            <p:ph type="title"/>
          </p:nvPr>
        </p:nvSpPr>
        <p:spPr/>
        <p:txBody>
          <a:bodyPr/>
          <a:lstStyle/>
          <a:p>
            <a:r>
              <a:rPr lang="en-US" dirty="0"/>
              <a:t>Report Folders: Actions</a:t>
            </a:r>
          </a:p>
        </p:txBody>
      </p:sp>
      <p:sp>
        <p:nvSpPr>
          <p:cNvPr id="9" name="Content Placeholder 8">
            <a:extLst>
              <a:ext uri="{FF2B5EF4-FFF2-40B4-BE49-F238E27FC236}">
                <a16:creationId xmlns:a16="http://schemas.microsoft.com/office/drawing/2014/main" id="{0501FE36-AB70-4C02-A7A1-D5A4358898C7}"/>
              </a:ext>
            </a:extLst>
          </p:cNvPr>
          <p:cNvSpPr>
            <a:spLocks noGrp="1"/>
          </p:cNvSpPr>
          <p:nvPr>
            <p:ph type="body" sz="half" idx="2"/>
          </p:nvPr>
        </p:nvSpPr>
        <p:spPr/>
        <p:txBody>
          <a:bodyPr>
            <a:normAutofit/>
          </a:bodyPr>
          <a:lstStyle/>
          <a:p>
            <a:r>
              <a:rPr lang="en-US" dirty="0"/>
              <a:t>Click on the </a:t>
            </a:r>
            <a:r>
              <a:rPr lang="en-US" b="1" dirty="0"/>
              <a:t>Actions</a:t>
            </a:r>
            <a:r>
              <a:rPr lang="en-US" dirty="0"/>
              <a:t> icon to see a list of available report actions. Right-clicking on a report will also bring up the actions menu.</a:t>
            </a:r>
          </a:p>
          <a:p>
            <a:r>
              <a:rPr lang="en-US" dirty="0"/>
              <a:t>ICA recommends taking only the following actions:</a:t>
            </a:r>
          </a:p>
          <a:p>
            <a:pPr marL="285750" indent="-285750">
              <a:buClr>
                <a:schemeClr val="bg1"/>
              </a:buClr>
              <a:buFont typeface="Arial" panose="020B0604020202020204" pitchFamily="34" charset="0"/>
              <a:buChar char="•"/>
            </a:pPr>
            <a:r>
              <a:rPr lang="en-US" b="1" dirty="0"/>
              <a:t>View</a:t>
            </a:r>
            <a:r>
              <a:rPr lang="en-US" dirty="0"/>
              <a:t> and </a:t>
            </a:r>
            <a:r>
              <a:rPr lang="en-US" b="1" dirty="0"/>
              <a:t>Schedule</a:t>
            </a:r>
            <a:r>
              <a:rPr lang="en-US" dirty="0"/>
              <a:t> are used to run reports. We’ll take an in-depth look at those actions in another section.</a:t>
            </a:r>
          </a:p>
          <a:p>
            <a:pPr marL="285750" indent="-285750">
              <a:buClr>
                <a:schemeClr val="bg1"/>
              </a:buClr>
              <a:buFont typeface="Arial" panose="020B0604020202020204" pitchFamily="34" charset="0"/>
              <a:buChar char="•"/>
            </a:pPr>
            <a:r>
              <a:rPr lang="en-US" dirty="0"/>
              <a:t>If you have scheduled a report previously, selecting </a:t>
            </a:r>
            <a:r>
              <a:rPr lang="en-US" b="1" dirty="0"/>
              <a:t>History</a:t>
            </a:r>
            <a:r>
              <a:rPr lang="en-US" dirty="0"/>
              <a:t> will display past report “instances”, or saved copies.</a:t>
            </a:r>
          </a:p>
          <a:p>
            <a:pPr marL="285750" indent="-285750">
              <a:buClr>
                <a:schemeClr val="bg1"/>
              </a:buClr>
              <a:buFont typeface="Arial" panose="020B0604020202020204" pitchFamily="34" charset="0"/>
              <a:buChar char="•"/>
            </a:pPr>
            <a:r>
              <a:rPr lang="en-US" b="1" dirty="0"/>
              <a:t>Details</a:t>
            </a:r>
            <a:r>
              <a:rPr lang="en-US" dirty="0"/>
              <a:t> will display additional information about a report.</a:t>
            </a:r>
          </a:p>
        </p:txBody>
      </p:sp>
      <p:pic>
        <p:nvPicPr>
          <p:cNvPr id="13" name="Folders - Actions Menu" descr="Graphical user interface, text&#10;&#10;Description automatically generated">
            <a:extLst>
              <a:ext uri="{FF2B5EF4-FFF2-40B4-BE49-F238E27FC236}">
                <a16:creationId xmlns:a16="http://schemas.microsoft.com/office/drawing/2014/main" id="{84DAD006-AC1A-49B3-A033-E15918CB6F68}"/>
              </a:ext>
            </a:extLst>
          </p:cNvPr>
          <p:cNvPicPr>
            <a:picLocks noChangeAspect="1"/>
          </p:cNvPicPr>
          <p:nvPr/>
        </p:nvPicPr>
        <p:blipFill rotWithShape="1">
          <a:blip r:embed="rId3">
            <a:extLst>
              <a:ext uri="{28A0092B-C50C-407E-A947-70E740481C1C}">
                <a14:useLocalDpi xmlns:a14="http://schemas.microsoft.com/office/drawing/2010/main" val="0"/>
              </a:ext>
            </a:extLst>
          </a:blip>
          <a:srcRect l="48701" t="21278" b="16134"/>
          <a:stretch/>
        </p:blipFill>
        <p:spPr>
          <a:xfrm>
            <a:off x="4800600" y="731520"/>
            <a:ext cx="6492240" cy="5257800"/>
          </a:xfrm>
          <a:prstGeom prst="rect">
            <a:avLst/>
          </a:prstGeom>
          <a:ln w="12700">
            <a:solidFill>
              <a:schemeClr val="accent3"/>
            </a:solidFill>
          </a:ln>
        </p:spPr>
      </p:pic>
      <p:grpSp>
        <p:nvGrpSpPr>
          <p:cNvPr id="25" name="Highlight Action Icon">
            <a:extLst>
              <a:ext uri="{FF2B5EF4-FFF2-40B4-BE49-F238E27FC236}">
                <a16:creationId xmlns:a16="http://schemas.microsoft.com/office/drawing/2014/main" id="{EEDFE7B8-EE74-4785-AADA-AD4CDFD60A1D}"/>
              </a:ext>
            </a:extLst>
          </p:cNvPr>
          <p:cNvGrpSpPr/>
          <p:nvPr/>
        </p:nvGrpSpPr>
        <p:grpSpPr>
          <a:xfrm>
            <a:off x="9934871" y="1131093"/>
            <a:ext cx="1260179" cy="338137"/>
            <a:chOff x="9934871" y="1131093"/>
            <a:chExt cx="1260179" cy="338137"/>
          </a:xfrm>
        </p:grpSpPr>
        <p:sp>
          <p:nvSpPr>
            <p:cNvPr id="21" name="Rectangle 20">
              <a:extLst>
                <a:ext uri="{FF2B5EF4-FFF2-40B4-BE49-F238E27FC236}">
                  <a16:creationId xmlns:a16="http://schemas.microsoft.com/office/drawing/2014/main" id="{39147EA8-22D0-49E0-BB6F-8DA3BB833AFE}"/>
                </a:ext>
              </a:extLst>
            </p:cNvPr>
            <p:cNvSpPr/>
            <p:nvPr/>
          </p:nvSpPr>
          <p:spPr>
            <a:xfrm>
              <a:off x="10455274" y="1131093"/>
              <a:ext cx="739776" cy="338137"/>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Arrow: Right 21">
              <a:extLst>
                <a:ext uri="{FF2B5EF4-FFF2-40B4-BE49-F238E27FC236}">
                  <a16:creationId xmlns:a16="http://schemas.microsoft.com/office/drawing/2014/main" id="{1D29AD21-15B3-4DAE-A668-01B1BA08FE98}"/>
                </a:ext>
              </a:extLst>
            </p:cNvPr>
            <p:cNvSpPr/>
            <p:nvPr/>
          </p:nvSpPr>
          <p:spPr>
            <a:xfrm>
              <a:off x="9934871" y="1137743"/>
              <a:ext cx="520403" cy="324835"/>
            </a:xfrm>
            <a:prstGeom prst="rightArrow">
              <a:avLst>
                <a:gd name="adj1" fmla="val 50000"/>
                <a:gd name="adj2" fmla="val 89474"/>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 name="Highlight View Option">
            <a:extLst>
              <a:ext uri="{FF2B5EF4-FFF2-40B4-BE49-F238E27FC236}">
                <a16:creationId xmlns:a16="http://schemas.microsoft.com/office/drawing/2014/main" id="{12781EEE-3898-4CCB-BDA7-B461476EF621}"/>
              </a:ext>
            </a:extLst>
          </p:cNvPr>
          <p:cNvGrpSpPr/>
          <p:nvPr/>
        </p:nvGrpSpPr>
        <p:grpSpPr>
          <a:xfrm>
            <a:off x="8999696" y="1530664"/>
            <a:ext cx="1982628" cy="338137"/>
            <a:chOff x="8999696" y="1530664"/>
            <a:chExt cx="1982628" cy="338137"/>
          </a:xfrm>
        </p:grpSpPr>
        <p:sp>
          <p:nvSpPr>
            <p:cNvPr id="28" name="Rectangle 27">
              <a:extLst>
                <a:ext uri="{FF2B5EF4-FFF2-40B4-BE49-F238E27FC236}">
                  <a16:creationId xmlns:a16="http://schemas.microsoft.com/office/drawing/2014/main" id="{FD24735B-C1B7-4BBE-A339-9F6CB658D4CF}"/>
                </a:ext>
              </a:extLst>
            </p:cNvPr>
            <p:cNvSpPr/>
            <p:nvPr/>
          </p:nvSpPr>
          <p:spPr>
            <a:xfrm>
              <a:off x="9333705" y="1530664"/>
              <a:ext cx="1648619" cy="338137"/>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Arrow: Right 16">
              <a:extLst>
                <a:ext uri="{FF2B5EF4-FFF2-40B4-BE49-F238E27FC236}">
                  <a16:creationId xmlns:a16="http://schemas.microsoft.com/office/drawing/2014/main" id="{96FAE534-DD01-4E60-98CA-89C2B6A453B6}"/>
                </a:ext>
              </a:extLst>
            </p:cNvPr>
            <p:cNvSpPr/>
            <p:nvPr/>
          </p:nvSpPr>
          <p:spPr>
            <a:xfrm>
              <a:off x="8999696" y="1605906"/>
              <a:ext cx="300629" cy="187652"/>
            </a:xfrm>
            <a:prstGeom prst="rightArrow">
              <a:avLst>
                <a:gd name="adj1" fmla="val 50000"/>
                <a:gd name="adj2" fmla="val 89474"/>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 name="Highlight Schedule Option">
            <a:extLst>
              <a:ext uri="{FF2B5EF4-FFF2-40B4-BE49-F238E27FC236}">
                <a16:creationId xmlns:a16="http://schemas.microsoft.com/office/drawing/2014/main" id="{7D492F0C-2525-4544-9CE1-B3BBD05BA08F}"/>
              </a:ext>
            </a:extLst>
          </p:cNvPr>
          <p:cNvGrpSpPr/>
          <p:nvPr/>
        </p:nvGrpSpPr>
        <p:grpSpPr>
          <a:xfrm>
            <a:off x="8999696" y="2559362"/>
            <a:ext cx="1982628" cy="338137"/>
            <a:chOff x="8999696" y="2559362"/>
            <a:chExt cx="1982628" cy="338137"/>
          </a:xfrm>
        </p:grpSpPr>
        <p:sp>
          <p:nvSpPr>
            <p:cNvPr id="30" name="Rectangle 29">
              <a:extLst>
                <a:ext uri="{FF2B5EF4-FFF2-40B4-BE49-F238E27FC236}">
                  <a16:creationId xmlns:a16="http://schemas.microsoft.com/office/drawing/2014/main" id="{086756A3-7D96-4DDD-B0AB-B40DD89825CD}"/>
                </a:ext>
              </a:extLst>
            </p:cNvPr>
            <p:cNvSpPr/>
            <p:nvPr/>
          </p:nvSpPr>
          <p:spPr>
            <a:xfrm>
              <a:off x="9333705" y="2559362"/>
              <a:ext cx="1648619" cy="338137"/>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Arrow: Right 17">
              <a:extLst>
                <a:ext uri="{FF2B5EF4-FFF2-40B4-BE49-F238E27FC236}">
                  <a16:creationId xmlns:a16="http://schemas.microsoft.com/office/drawing/2014/main" id="{EF0353F7-436B-4861-9F96-C4E82C09365D}"/>
                </a:ext>
              </a:extLst>
            </p:cNvPr>
            <p:cNvSpPr/>
            <p:nvPr/>
          </p:nvSpPr>
          <p:spPr>
            <a:xfrm>
              <a:off x="8999696" y="2634604"/>
              <a:ext cx="300629" cy="187652"/>
            </a:xfrm>
            <a:prstGeom prst="rightArrow">
              <a:avLst>
                <a:gd name="adj1" fmla="val 50000"/>
                <a:gd name="adj2" fmla="val 89474"/>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Folders - History" descr="Graphical user interface, application, table, Excel&#10;&#10;Description automatically generated">
            <a:extLst>
              <a:ext uri="{FF2B5EF4-FFF2-40B4-BE49-F238E27FC236}">
                <a16:creationId xmlns:a16="http://schemas.microsoft.com/office/drawing/2014/main" id="{FFDCCC6A-244F-45D5-AFAA-2FE606D7C8B6}"/>
              </a:ext>
            </a:extLst>
          </p:cNvPr>
          <p:cNvPicPr>
            <a:picLocks noChangeAspect="1"/>
          </p:cNvPicPr>
          <p:nvPr/>
        </p:nvPicPr>
        <p:blipFill rotWithShape="1">
          <a:blip r:embed="rId4">
            <a:extLst>
              <a:ext uri="{28A0092B-C50C-407E-A947-70E740481C1C}">
                <a14:useLocalDpi xmlns:a14="http://schemas.microsoft.com/office/drawing/2010/main" val="0"/>
              </a:ext>
            </a:extLst>
          </a:blip>
          <a:srcRect t="3231" r="38772" b="22069"/>
          <a:stretch/>
        </p:blipFill>
        <p:spPr>
          <a:xfrm>
            <a:off x="4800600" y="731519"/>
            <a:ext cx="6492240" cy="5257801"/>
          </a:xfrm>
          <a:prstGeom prst="rect">
            <a:avLst/>
          </a:prstGeom>
          <a:ln w="12700">
            <a:solidFill>
              <a:schemeClr val="accent3"/>
            </a:solidFill>
          </a:ln>
        </p:spPr>
      </p:pic>
      <p:pic>
        <p:nvPicPr>
          <p:cNvPr id="24" name="Folders - Details" descr="Graphical user interface, text, application&#10;&#10;Description automatically generated">
            <a:extLst>
              <a:ext uri="{FF2B5EF4-FFF2-40B4-BE49-F238E27FC236}">
                <a16:creationId xmlns:a16="http://schemas.microsoft.com/office/drawing/2014/main" id="{F5D47AF9-427D-4B91-81C9-A9B5E9A6D26D}"/>
              </a:ext>
            </a:extLst>
          </p:cNvPr>
          <p:cNvPicPr>
            <a:picLocks noChangeAspect="1"/>
          </p:cNvPicPr>
          <p:nvPr/>
        </p:nvPicPr>
        <p:blipFill rotWithShape="1">
          <a:blip r:embed="rId5">
            <a:extLst>
              <a:ext uri="{28A0092B-C50C-407E-A947-70E740481C1C}">
                <a14:useLocalDpi xmlns:a14="http://schemas.microsoft.com/office/drawing/2010/main" val="0"/>
              </a:ext>
            </a:extLst>
          </a:blip>
          <a:srcRect l="13817" t="4702" r="13817" b="7006"/>
          <a:stretch/>
        </p:blipFill>
        <p:spPr>
          <a:xfrm>
            <a:off x="4800600" y="731518"/>
            <a:ext cx="6492240" cy="5257800"/>
          </a:xfrm>
          <a:prstGeom prst="rect">
            <a:avLst/>
          </a:prstGeom>
        </p:spPr>
      </p:pic>
    </p:spTree>
    <p:extLst>
      <p:ext uri="{BB962C8B-B14F-4D97-AF65-F5344CB8AC3E}">
        <p14:creationId xmlns:p14="http://schemas.microsoft.com/office/powerpoint/2010/main" val="3305312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5"/>
                                        </p:tgtEl>
                                      </p:cBhvr>
                                    </p:animEffect>
                                    <p:set>
                                      <p:cBhvr>
                                        <p:cTn id="12" dur="1" fill="hold">
                                          <p:stCondLst>
                                            <p:cond delay="499"/>
                                          </p:stCondLst>
                                        </p:cTn>
                                        <p:tgtEl>
                                          <p:spTgt spid="25"/>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nodeType="with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500"/>
                                        <p:tgtEl>
                                          <p:spTgt spid="9">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par>
                                <p:cTn id="27" presetID="10" presetClass="entr" presetSubtype="0" fill="hold" nodeType="withEffect">
                                  <p:stCondLst>
                                    <p:cond delay="0"/>
                                  </p:stCondLst>
                                  <p:childTnLst>
                                    <p:set>
                                      <p:cBhvr>
                                        <p:cTn id="28" dur="1" fill="hold">
                                          <p:stCondLst>
                                            <p:cond delay="0"/>
                                          </p:stCondLst>
                                        </p:cTn>
                                        <p:tgtEl>
                                          <p:spTgt spid="9">
                                            <p:txEl>
                                              <p:pRg st="3" end="3"/>
                                            </p:txEl>
                                          </p:spTgt>
                                        </p:tgtEl>
                                        <p:attrNameLst>
                                          <p:attrName>style.visibility</p:attrName>
                                        </p:attrNameLst>
                                      </p:cBhvr>
                                      <p:to>
                                        <p:strVal val="visible"/>
                                      </p:to>
                                    </p:set>
                                    <p:animEffect transition="in" filter="fade">
                                      <p:cBhvr>
                                        <p:cTn id="29" dur="500"/>
                                        <p:tgtEl>
                                          <p:spTgt spid="9">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par>
                                <p:cTn id="35" presetID="10" presetClass="entr" presetSubtype="0" fill="hold" nodeType="withEffect">
                                  <p:stCondLst>
                                    <p:cond delay="0"/>
                                  </p:stCondLst>
                                  <p:childTnLst>
                                    <p:set>
                                      <p:cBhvr>
                                        <p:cTn id="36" dur="1" fill="hold">
                                          <p:stCondLst>
                                            <p:cond delay="0"/>
                                          </p:stCondLst>
                                        </p:cTn>
                                        <p:tgtEl>
                                          <p:spTgt spid="9">
                                            <p:txEl>
                                              <p:pRg st="4" end="4"/>
                                            </p:txEl>
                                          </p:spTgt>
                                        </p:tgtEl>
                                        <p:attrNameLst>
                                          <p:attrName>style.visibility</p:attrName>
                                        </p:attrNameLst>
                                      </p:cBhvr>
                                      <p:to>
                                        <p:strVal val="visible"/>
                                      </p:to>
                                    </p:set>
                                    <p:animEffect transition="in" filter="fade">
                                      <p:cBhvr>
                                        <p:cTn id="3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A738B55-5C69-4416-9B64-8981B24E0470}"/>
              </a:ext>
            </a:extLst>
          </p:cNvPr>
          <p:cNvSpPr>
            <a:spLocks noGrp="1"/>
          </p:cNvSpPr>
          <p:nvPr>
            <p:ph type="body" sz="quarter" idx="10"/>
          </p:nvPr>
        </p:nvSpPr>
        <p:spPr/>
        <p:txBody>
          <a:bodyPr/>
          <a:lstStyle/>
          <a:p>
            <a:r>
              <a:rPr lang="en-US" dirty="0"/>
              <a:t>Running Reports</a:t>
            </a:r>
          </a:p>
        </p:txBody>
      </p:sp>
    </p:spTree>
    <p:extLst>
      <p:ext uri="{BB962C8B-B14F-4D97-AF65-F5344CB8AC3E}">
        <p14:creationId xmlns:p14="http://schemas.microsoft.com/office/powerpoint/2010/main" val="1278270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53A9F1D-5FB6-4BD5-A11C-190389C392F3}"/>
              </a:ext>
            </a:extLst>
          </p:cNvPr>
          <p:cNvSpPr>
            <a:spLocks noGrp="1"/>
          </p:cNvSpPr>
          <p:nvPr>
            <p:ph type="title"/>
          </p:nvPr>
        </p:nvSpPr>
        <p:spPr/>
        <p:txBody>
          <a:bodyPr/>
          <a:lstStyle/>
          <a:p>
            <a:r>
              <a:rPr lang="en-US" dirty="0"/>
              <a:t>Running Reports: View Now or Schedule for Later</a:t>
            </a:r>
          </a:p>
        </p:txBody>
      </p:sp>
      <p:sp>
        <p:nvSpPr>
          <p:cNvPr id="10" name="Text Placeholder 9">
            <a:extLst>
              <a:ext uri="{FF2B5EF4-FFF2-40B4-BE49-F238E27FC236}">
                <a16:creationId xmlns:a16="http://schemas.microsoft.com/office/drawing/2014/main" id="{A7547429-D3AF-40F1-91A0-28F7A44EAA40}"/>
              </a:ext>
            </a:extLst>
          </p:cNvPr>
          <p:cNvSpPr>
            <a:spLocks noGrp="1"/>
          </p:cNvSpPr>
          <p:nvPr>
            <p:ph type="body" sz="half" idx="2"/>
          </p:nvPr>
        </p:nvSpPr>
        <p:spPr/>
        <p:txBody>
          <a:bodyPr>
            <a:normAutofit/>
          </a:bodyPr>
          <a:lstStyle/>
          <a:p>
            <a:r>
              <a:rPr lang="en-US" dirty="0"/>
              <a:t>When you have found the report you want to run, you can choose to </a:t>
            </a:r>
            <a:r>
              <a:rPr lang="en-US" b="1" dirty="0"/>
              <a:t>View</a:t>
            </a:r>
            <a:r>
              <a:rPr lang="en-US" dirty="0"/>
              <a:t> or </a:t>
            </a:r>
            <a:r>
              <a:rPr lang="en-US" b="1" dirty="0"/>
              <a:t>Schedule</a:t>
            </a:r>
            <a:r>
              <a:rPr lang="en-US" dirty="0"/>
              <a:t> it:</a:t>
            </a:r>
          </a:p>
          <a:p>
            <a:pPr marL="285750" indent="-285750">
              <a:buClr>
                <a:schemeClr val="bg1"/>
              </a:buClr>
              <a:buFont typeface="Arial" panose="020B0604020202020204" pitchFamily="34" charset="0"/>
              <a:buChar char="•"/>
            </a:pPr>
            <a:r>
              <a:rPr lang="en-US" dirty="0"/>
              <a:t>Clicking on the name of the report will open it in </a:t>
            </a:r>
            <a:r>
              <a:rPr lang="en-US" b="1" dirty="0"/>
              <a:t>View</a:t>
            </a:r>
            <a:r>
              <a:rPr lang="en-US" dirty="0"/>
              <a:t> mode. This mode lets you run a report immediately.</a:t>
            </a:r>
          </a:p>
          <a:p>
            <a:pPr marL="285750" indent="-285750">
              <a:buClr>
                <a:schemeClr val="bg1"/>
              </a:buClr>
              <a:buFont typeface="Arial" panose="020B0604020202020204" pitchFamily="34" charset="0"/>
              <a:buChar char="•"/>
            </a:pPr>
            <a:r>
              <a:rPr lang="en-US" dirty="0"/>
              <a:t>Selecting the </a:t>
            </a:r>
            <a:r>
              <a:rPr lang="en-US" b="1" dirty="0"/>
              <a:t>Schedule</a:t>
            </a:r>
            <a:r>
              <a:rPr lang="en-US" dirty="0"/>
              <a:t> option from the actions menu lets you schedule a report to run at a chosen time. You can open the actions menu by clicking on its icon or by right-clicking on a report.</a:t>
            </a:r>
          </a:p>
        </p:txBody>
      </p:sp>
      <p:pic>
        <p:nvPicPr>
          <p:cNvPr id="9" name="Report Folder" descr="Graphical user interface, text&#10;&#10;Description automatically generated">
            <a:extLst>
              <a:ext uri="{FF2B5EF4-FFF2-40B4-BE49-F238E27FC236}">
                <a16:creationId xmlns:a16="http://schemas.microsoft.com/office/drawing/2014/main" id="{6145432F-F107-4519-9B3E-5E3F65934C7A}"/>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19634" b="19634"/>
          <a:stretch/>
        </p:blipFill>
        <p:spPr/>
      </p:pic>
      <p:grpSp>
        <p:nvGrpSpPr>
          <p:cNvPr id="2" name="Highlight Report Name">
            <a:extLst>
              <a:ext uri="{FF2B5EF4-FFF2-40B4-BE49-F238E27FC236}">
                <a16:creationId xmlns:a16="http://schemas.microsoft.com/office/drawing/2014/main" id="{A3661080-153F-449F-9C2C-992F37BA2BCC}"/>
              </a:ext>
            </a:extLst>
          </p:cNvPr>
          <p:cNvGrpSpPr/>
          <p:nvPr/>
        </p:nvGrpSpPr>
        <p:grpSpPr>
          <a:xfrm>
            <a:off x="1951664" y="501372"/>
            <a:ext cx="5528636" cy="366712"/>
            <a:chOff x="1951664" y="501372"/>
            <a:chExt cx="5528636" cy="366712"/>
          </a:xfrm>
        </p:grpSpPr>
        <p:sp>
          <p:nvSpPr>
            <p:cNvPr id="11" name="Rectangle 10">
              <a:extLst>
                <a:ext uri="{FF2B5EF4-FFF2-40B4-BE49-F238E27FC236}">
                  <a16:creationId xmlns:a16="http://schemas.microsoft.com/office/drawing/2014/main" id="{E6326D40-9645-45F3-90E1-2B7D12B040D6}"/>
                </a:ext>
              </a:extLst>
            </p:cNvPr>
            <p:cNvSpPr/>
            <p:nvPr/>
          </p:nvSpPr>
          <p:spPr>
            <a:xfrm>
              <a:off x="3384383" y="507999"/>
              <a:ext cx="4095917" cy="342063"/>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Callout: Right Arrow 21">
              <a:extLst>
                <a:ext uri="{FF2B5EF4-FFF2-40B4-BE49-F238E27FC236}">
                  <a16:creationId xmlns:a16="http://schemas.microsoft.com/office/drawing/2014/main" id="{594549C5-7033-4FB6-B21E-1FDA2A12960F}"/>
                </a:ext>
              </a:extLst>
            </p:cNvPr>
            <p:cNvSpPr/>
            <p:nvPr/>
          </p:nvSpPr>
          <p:spPr>
            <a:xfrm>
              <a:off x="1951664" y="501372"/>
              <a:ext cx="1432718" cy="366712"/>
            </a:xfrm>
            <a:prstGeom prst="rightArrowCallout">
              <a:avLst>
                <a:gd name="adj1" fmla="val 25000"/>
                <a:gd name="adj2" fmla="val 25000"/>
                <a:gd name="adj3" fmla="val 25000"/>
                <a:gd name="adj4" fmla="val 8425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View</a:t>
              </a:r>
            </a:p>
          </p:txBody>
        </p:sp>
      </p:grpSp>
      <p:grpSp>
        <p:nvGrpSpPr>
          <p:cNvPr id="6" name="Highlight Schedule Process">
            <a:extLst>
              <a:ext uri="{FF2B5EF4-FFF2-40B4-BE49-F238E27FC236}">
                <a16:creationId xmlns:a16="http://schemas.microsoft.com/office/drawing/2014/main" id="{968DFB2D-EE07-446B-9B9B-96EC2CF9B46D}"/>
              </a:ext>
            </a:extLst>
          </p:cNvPr>
          <p:cNvGrpSpPr/>
          <p:nvPr/>
        </p:nvGrpSpPr>
        <p:grpSpPr>
          <a:xfrm>
            <a:off x="9927272" y="495674"/>
            <a:ext cx="2172653" cy="1727510"/>
            <a:chOff x="9927272" y="495674"/>
            <a:chExt cx="2172653" cy="1727510"/>
          </a:xfrm>
        </p:grpSpPr>
        <p:grpSp>
          <p:nvGrpSpPr>
            <p:cNvPr id="4" name="Highlight Action Menu Button">
              <a:extLst>
                <a:ext uri="{FF2B5EF4-FFF2-40B4-BE49-F238E27FC236}">
                  <a16:creationId xmlns:a16="http://schemas.microsoft.com/office/drawing/2014/main" id="{853D74E8-F873-4ACC-9E4F-B5BB336173A7}"/>
                </a:ext>
              </a:extLst>
            </p:cNvPr>
            <p:cNvGrpSpPr/>
            <p:nvPr/>
          </p:nvGrpSpPr>
          <p:grpSpPr>
            <a:xfrm>
              <a:off x="9927272" y="495674"/>
              <a:ext cx="2172653" cy="366712"/>
              <a:chOff x="9927272" y="495674"/>
              <a:chExt cx="2172653" cy="366712"/>
            </a:xfrm>
          </p:grpSpPr>
          <p:sp>
            <p:nvSpPr>
              <p:cNvPr id="13" name="Rectangle 12">
                <a:extLst>
                  <a:ext uri="{FF2B5EF4-FFF2-40B4-BE49-F238E27FC236}">
                    <a16:creationId xmlns:a16="http://schemas.microsoft.com/office/drawing/2014/main" id="{1EDC907F-13CE-4189-9144-93A371BAFF18}"/>
                  </a:ext>
                </a:extLst>
              </p:cNvPr>
              <p:cNvSpPr/>
              <p:nvPr/>
            </p:nvSpPr>
            <p:spPr>
              <a:xfrm>
                <a:off x="11372850" y="507999"/>
                <a:ext cx="727075" cy="342063"/>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Callout: Right Arrow 22">
                <a:extLst>
                  <a:ext uri="{FF2B5EF4-FFF2-40B4-BE49-F238E27FC236}">
                    <a16:creationId xmlns:a16="http://schemas.microsoft.com/office/drawing/2014/main" id="{DE57A7F0-EBE6-4EBC-A5D0-3F28F52C987E}"/>
                  </a:ext>
                </a:extLst>
              </p:cNvPr>
              <p:cNvSpPr/>
              <p:nvPr/>
            </p:nvSpPr>
            <p:spPr>
              <a:xfrm>
                <a:off x="9927272" y="495674"/>
                <a:ext cx="1432718" cy="366712"/>
              </a:xfrm>
              <a:prstGeom prst="rightArrowCallout">
                <a:avLst>
                  <a:gd name="adj1" fmla="val 25000"/>
                  <a:gd name="adj2" fmla="val 25000"/>
                  <a:gd name="adj3" fmla="val 25000"/>
                  <a:gd name="adj4" fmla="val 8425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Schedule</a:t>
                </a:r>
              </a:p>
            </p:txBody>
          </p:sp>
        </p:grpSp>
        <p:grpSp>
          <p:nvGrpSpPr>
            <p:cNvPr id="5" name="Highlight Schedule Option">
              <a:extLst>
                <a:ext uri="{FF2B5EF4-FFF2-40B4-BE49-F238E27FC236}">
                  <a16:creationId xmlns:a16="http://schemas.microsoft.com/office/drawing/2014/main" id="{98099CDE-0403-4C97-8802-7CA2424C5ECC}"/>
                </a:ext>
              </a:extLst>
            </p:cNvPr>
            <p:cNvGrpSpPr/>
            <p:nvPr/>
          </p:nvGrpSpPr>
          <p:grpSpPr>
            <a:xfrm>
              <a:off x="9959225" y="1881121"/>
              <a:ext cx="1935595" cy="342063"/>
              <a:chOff x="9959225" y="1881121"/>
              <a:chExt cx="1935595" cy="342063"/>
            </a:xfrm>
          </p:grpSpPr>
          <p:sp>
            <p:nvSpPr>
              <p:cNvPr id="15" name="Rectangle 14">
                <a:extLst>
                  <a:ext uri="{FF2B5EF4-FFF2-40B4-BE49-F238E27FC236}">
                    <a16:creationId xmlns:a16="http://schemas.microsoft.com/office/drawing/2014/main" id="{1AE8B4DE-C309-4928-931A-FB1C1BFA42A1}"/>
                  </a:ext>
                </a:extLst>
              </p:cNvPr>
              <p:cNvSpPr/>
              <p:nvPr/>
            </p:nvSpPr>
            <p:spPr>
              <a:xfrm>
                <a:off x="10290810" y="1881121"/>
                <a:ext cx="1604010" cy="342063"/>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Arrow: Right 23">
                <a:extLst>
                  <a:ext uri="{FF2B5EF4-FFF2-40B4-BE49-F238E27FC236}">
                    <a16:creationId xmlns:a16="http://schemas.microsoft.com/office/drawing/2014/main" id="{BAE662B7-DEFA-4DF7-9728-684F7E4B529C}"/>
                  </a:ext>
                </a:extLst>
              </p:cNvPr>
              <p:cNvSpPr/>
              <p:nvPr/>
            </p:nvSpPr>
            <p:spPr>
              <a:xfrm>
                <a:off x="9959225" y="1958326"/>
                <a:ext cx="300629" cy="187652"/>
              </a:xfrm>
              <a:prstGeom prst="rightArrow">
                <a:avLst>
                  <a:gd name="adj1" fmla="val 50000"/>
                  <a:gd name="adj2" fmla="val 89474"/>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1638604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fade">
                                      <p:cBhvr>
                                        <p:cTn id="10" dur="500"/>
                                        <p:tgtEl>
                                          <p:spTgt spid="1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xEl>
                                              <p:pRg st="2" end="2"/>
                                            </p:txEl>
                                          </p:spTgt>
                                        </p:tgtEl>
                                        <p:attrNameLst>
                                          <p:attrName>style.visibility</p:attrName>
                                        </p:attrNameLst>
                                      </p:cBhvr>
                                      <p:to>
                                        <p:strVal val="visible"/>
                                      </p:to>
                                    </p:set>
                                    <p:animEffect transition="in" filter="fade">
                                      <p:cBhvr>
                                        <p:cTn id="18"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8CD008-7828-4348-AFA5-623BAEDB0E44}"/>
              </a:ext>
            </a:extLst>
          </p:cNvPr>
          <p:cNvSpPr>
            <a:spLocks noGrp="1"/>
          </p:cNvSpPr>
          <p:nvPr>
            <p:ph type="body" sz="quarter" idx="10"/>
          </p:nvPr>
        </p:nvSpPr>
        <p:spPr/>
        <p:txBody>
          <a:bodyPr anchor="ctr"/>
          <a:lstStyle/>
          <a:p>
            <a:pPr algn="ctr"/>
            <a:r>
              <a:rPr lang="en-US" dirty="0"/>
              <a:t>Running Reports:</a:t>
            </a:r>
          </a:p>
          <a:p>
            <a:pPr algn="ctr"/>
            <a:r>
              <a:rPr lang="en-US" dirty="0"/>
              <a:t>Viewing a Report</a:t>
            </a:r>
          </a:p>
        </p:txBody>
      </p:sp>
    </p:spTree>
    <p:extLst>
      <p:ext uri="{BB962C8B-B14F-4D97-AF65-F5344CB8AC3E}">
        <p14:creationId xmlns:p14="http://schemas.microsoft.com/office/powerpoint/2010/main" val="1357612150"/>
      </p:ext>
    </p:extLst>
  </p:cSld>
  <p:clrMapOvr>
    <a:masterClrMapping/>
  </p:clrMapOvr>
  <mc:AlternateContent xmlns:mc="http://schemas.openxmlformats.org/markup-compatibility/2006" xmlns:p14="http://schemas.microsoft.com/office/powerpoint/2010/main">
    <mc:Choice Requires="p14">
      <p:transition spd="med" p14:dur="700" advTm="4592">
        <p:fade/>
      </p:transition>
    </mc:Choice>
    <mc:Fallback xmlns="">
      <p:transition spd="med" advTm="4592">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62D4FB0-48F1-4928-9C3C-D72455AAD2E5}"/>
              </a:ext>
            </a:extLst>
          </p:cNvPr>
          <p:cNvGrpSpPr/>
          <p:nvPr/>
        </p:nvGrpSpPr>
        <p:grpSpPr>
          <a:xfrm>
            <a:off x="0" y="0"/>
            <a:ext cx="12209342" cy="6858001"/>
            <a:chOff x="22225" y="22225"/>
            <a:chExt cx="12169775" cy="6835776"/>
          </a:xfrm>
        </p:grpSpPr>
        <p:pic>
          <p:nvPicPr>
            <p:cNvPr id="6" name="PowerPoint Slideshow Tab">
              <a:extLst>
                <a:ext uri="{FF2B5EF4-FFF2-40B4-BE49-F238E27FC236}">
                  <a16:creationId xmlns:a16="http://schemas.microsoft.com/office/drawing/2014/main" id="{664A6F7B-1944-42E1-9100-1C92E9B366E3}"/>
                </a:ext>
              </a:extLst>
            </p:cNvPr>
            <p:cNvPicPr>
              <a:picLocks noChangeAspect="1"/>
            </p:cNvPicPr>
            <p:nvPr/>
          </p:nvPicPr>
          <p:blipFill rotWithShape="1">
            <a:blip r:embed="rId3"/>
            <a:srcRect l="138" t="203" r="24023" b="37283"/>
            <a:stretch/>
          </p:blipFill>
          <p:spPr>
            <a:xfrm>
              <a:off x="22225" y="22225"/>
              <a:ext cx="12169775" cy="6835776"/>
            </a:xfrm>
            <a:prstGeom prst="rect">
              <a:avLst/>
            </a:prstGeom>
          </p:spPr>
        </p:pic>
        <p:sp>
          <p:nvSpPr>
            <p:cNvPr id="10" name="Rectangle 9">
              <a:extLst>
                <a:ext uri="{FF2B5EF4-FFF2-40B4-BE49-F238E27FC236}">
                  <a16:creationId xmlns:a16="http://schemas.microsoft.com/office/drawing/2014/main" id="{477C9F69-712B-467A-BCFF-928973A86358}"/>
                </a:ext>
              </a:extLst>
            </p:cNvPr>
            <p:cNvSpPr/>
            <p:nvPr/>
          </p:nvSpPr>
          <p:spPr>
            <a:xfrm>
              <a:off x="1028701" y="1043193"/>
              <a:ext cx="1142838" cy="1122157"/>
            </a:xfrm>
            <a:prstGeom prst="rect">
              <a:avLst/>
            </a:prstGeom>
            <a:solidFill>
              <a:srgbClr val="FFFF00">
                <a:alpha val="25098"/>
              </a:srgbClr>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C781618E-3A19-40A5-B0B8-A0BAA7774F86}"/>
                </a:ext>
              </a:extLst>
            </p:cNvPr>
            <p:cNvSpPr/>
            <p:nvPr/>
          </p:nvSpPr>
          <p:spPr>
            <a:xfrm>
              <a:off x="2171539" y="1043193"/>
              <a:ext cx="3761670" cy="1122157"/>
            </a:xfrm>
            <a:prstGeom prst="rect">
              <a:avLst/>
            </a:prstGeom>
            <a:solidFill>
              <a:schemeClr val="accent6">
                <a:lumMod val="75000"/>
              </a:schemeClr>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800" dirty="0">
                  <a:solidFill>
                    <a:schemeClr val="bg1"/>
                  </a:solidFill>
                </a:rPr>
                <a:t>This presentation uses animations. For the best learning experience, start the presentation’s slide show! </a:t>
              </a:r>
            </a:p>
          </p:txBody>
        </p:sp>
      </p:grpSp>
    </p:spTree>
    <p:extLst>
      <p:ext uri="{BB962C8B-B14F-4D97-AF65-F5344CB8AC3E}">
        <p14:creationId xmlns:p14="http://schemas.microsoft.com/office/powerpoint/2010/main" val="3966068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fresh Document">
            <a:extLst>
              <a:ext uri="{FF2B5EF4-FFF2-40B4-BE49-F238E27FC236}">
                <a16:creationId xmlns:a16="http://schemas.microsoft.com/office/drawing/2014/main" id="{EE4A7560-13D5-4248-B8DA-C2D2504B5ED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30190" y="0"/>
            <a:ext cx="10331621" cy="6857999"/>
          </a:xfrm>
          <a:prstGeom prst="rect">
            <a:avLst/>
          </a:prstGeom>
        </p:spPr>
      </p:pic>
      <p:pic>
        <p:nvPicPr>
          <p:cNvPr id="8" name="Report Prompts">
            <a:extLst>
              <a:ext uri="{FF2B5EF4-FFF2-40B4-BE49-F238E27FC236}">
                <a16:creationId xmlns:a16="http://schemas.microsoft.com/office/drawing/2014/main" id="{2513F7EB-9F8A-4A28-8DA6-138D706EB09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30190" y="0"/>
            <a:ext cx="10331621" cy="6857999"/>
          </a:xfrm>
          <a:prstGeom prst="rect">
            <a:avLst/>
          </a:prstGeom>
        </p:spPr>
      </p:pic>
      <p:grpSp>
        <p:nvGrpSpPr>
          <p:cNvPr id="27" name="Completed Report Prompts">
            <a:extLst>
              <a:ext uri="{FF2B5EF4-FFF2-40B4-BE49-F238E27FC236}">
                <a16:creationId xmlns:a16="http://schemas.microsoft.com/office/drawing/2014/main" id="{CC2C6283-338C-4FD9-A3DD-FFC3F08A86D5}"/>
              </a:ext>
            </a:extLst>
          </p:cNvPr>
          <p:cNvGrpSpPr/>
          <p:nvPr/>
        </p:nvGrpSpPr>
        <p:grpSpPr>
          <a:xfrm>
            <a:off x="930190" y="0"/>
            <a:ext cx="10331621" cy="6857999"/>
            <a:chOff x="930190" y="0"/>
            <a:chExt cx="10331621" cy="6857999"/>
          </a:xfrm>
        </p:grpSpPr>
        <p:pic>
          <p:nvPicPr>
            <p:cNvPr id="10" name="Picture 9">
              <a:extLst>
                <a:ext uri="{FF2B5EF4-FFF2-40B4-BE49-F238E27FC236}">
                  <a16:creationId xmlns:a16="http://schemas.microsoft.com/office/drawing/2014/main" id="{04A7FD4C-F32A-4FD7-BA60-C38E2339B0D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30190" y="0"/>
              <a:ext cx="10331621" cy="6857999"/>
            </a:xfrm>
            <a:prstGeom prst="rect">
              <a:avLst/>
            </a:prstGeom>
          </p:spPr>
        </p:pic>
        <p:grpSp>
          <p:nvGrpSpPr>
            <p:cNvPr id="26" name="Group 25">
              <a:extLst>
                <a:ext uri="{FF2B5EF4-FFF2-40B4-BE49-F238E27FC236}">
                  <a16:creationId xmlns:a16="http://schemas.microsoft.com/office/drawing/2014/main" id="{BB7DACD8-DD01-4606-91F8-253501B1095C}"/>
                </a:ext>
              </a:extLst>
            </p:cNvPr>
            <p:cNvGrpSpPr/>
            <p:nvPr/>
          </p:nvGrpSpPr>
          <p:grpSpPr>
            <a:xfrm>
              <a:off x="8287681" y="5751513"/>
              <a:ext cx="1069679" cy="349250"/>
              <a:chOff x="8287681" y="5751513"/>
              <a:chExt cx="1069679" cy="349250"/>
            </a:xfrm>
          </p:grpSpPr>
          <p:sp>
            <p:nvSpPr>
              <p:cNvPr id="66" name="Rectangle 65">
                <a:extLst>
                  <a:ext uri="{FF2B5EF4-FFF2-40B4-BE49-F238E27FC236}">
                    <a16:creationId xmlns:a16="http://schemas.microsoft.com/office/drawing/2014/main" id="{A789E895-4EDC-4FCA-8ECB-78424138D204}"/>
                  </a:ext>
                </a:extLst>
              </p:cNvPr>
              <p:cNvSpPr/>
              <p:nvPr/>
            </p:nvSpPr>
            <p:spPr>
              <a:xfrm>
                <a:off x="8808084" y="5751513"/>
                <a:ext cx="549276" cy="349250"/>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Arrow: Right 66">
                <a:extLst>
                  <a:ext uri="{FF2B5EF4-FFF2-40B4-BE49-F238E27FC236}">
                    <a16:creationId xmlns:a16="http://schemas.microsoft.com/office/drawing/2014/main" id="{061D49F0-196C-4E31-8A1D-71B5B30E4194}"/>
                  </a:ext>
                </a:extLst>
              </p:cNvPr>
              <p:cNvSpPr/>
              <p:nvPr/>
            </p:nvSpPr>
            <p:spPr>
              <a:xfrm>
                <a:off x="8287681" y="5763720"/>
                <a:ext cx="520403" cy="324835"/>
              </a:xfrm>
              <a:prstGeom prst="rightArrow">
                <a:avLst>
                  <a:gd name="adj1" fmla="val 50000"/>
                  <a:gd name="adj2" fmla="val 89474"/>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pic>
        <p:nvPicPr>
          <p:cNvPr id="13" name="Refresh Document Again">
            <a:extLst>
              <a:ext uri="{FF2B5EF4-FFF2-40B4-BE49-F238E27FC236}">
                <a16:creationId xmlns:a16="http://schemas.microsoft.com/office/drawing/2014/main" id="{651C69AC-7D37-41B7-9DBF-C7632303584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30190" y="0"/>
            <a:ext cx="10331621" cy="6857999"/>
          </a:xfrm>
          <a:prstGeom prst="rect">
            <a:avLst/>
          </a:prstGeom>
        </p:spPr>
      </p:pic>
      <p:pic>
        <p:nvPicPr>
          <p:cNvPr id="79" name="Navigation Menu">
            <a:extLst>
              <a:ext uri="{FF2B5EF4-FFF2-40B4-BE49-F238E27FC236}">
                <a16:creationId xmlns:a16="http://schemas.microsoft.com/office/drawing/2014/main" id="{0BA2A351-1E94-43EF-AEB4-5907EE21478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30189" y="0"/>
            <a:ext cx="10331621" cy="6857999"/>
          </a:xfrm>
          <a:prstGeom prst="rect">
            <a:avLst/>
          </a:prstGeom>
        </p:spPr>
      </p:pic>
      <p:sp>
        <p:nvSpPr>
          <p:cNvPr id="42" name="Highlight Navigation Menu">
            <a:extLst>
              <a:ext uri="{FF2B5EF4-FFF2-40B4-BE49-F238E27FC236}">
                <a16:creationId xmlns:a16="http://schemas.microsoft.com/office/drawing/2014/main" id="{6B6DA23B-88AE-47A5-A144-F1652F01520A}"/>
              </a:ext>
            </a:extLst>
          </p:cNvPr>
          <p:cNvSpPr/>
          <p:nvPr/>
        </p:nvSpPr>
        <p:spPr>
          <a:xfrm>
            <a:off x="3898769" y="6207165"/>
            <a:ext cx="4354643" cy="532605"/>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0" name="Nav Menu Section 1">
            <a:extLst>
              <a:ext uri="{FF2B5EF4-FFF2-40B4-BE49-F238E27FC236}">
                <a16:creationId xmlns:a16="http://schemas.microsoft.com/office/drawing/2014/main" id="{826729FC-5412-41C8-84F0-3FBC72DC8376}"/>
              </a:ext>
            </a:extLst>
          </p:cNvPr>
          <p:cNvGrpSpPr/>
          <p:nvPr/>
        </p:nvGrpSpPr>
        <p:grpSpPr>
          <a:xfrm>
            <a:off x="3470571" y="6284120"/>
            <a:ext cx="3205732" cy="376236"/>
            <a:chOff x="3470571" y="6284120"/>
            <a:chExt cx="3205732" cy="376236"/>
          </a:xfrm>
        </p:grpSpPr>
        <p:sp>
          <p:nvSpPr>
            <p:cNvPr id="81" name="Rectangle 80">
              <a:extLst>
                <a:ext uri="{FF2B5EF4-FFF2-40B4-BE49-F238E27FC236}">
                  <a16:creationId xmlns:a16="http://schemas.microsoft.com/office/drawing/2014/main" id="{D386D23D-DE3C-4C77-AE34-4B20BA61D3EC}"/>
                </a:ext>
              </a:extLst>
            </p:cNvPr>
            <p:cNvSpPr/>
            <p:nvPr/>
          </p:nvSpPr>
          <p:spPr>
            <a:xfrm>
              <a:off x="3990974" y="6284120"/>
              <a:ext cx="2685329" cy="376236"/>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Arrow: Right 81">
              <a:extLst>
                <a:ext uri="{FF2B5EF4-FFF2-40B4-BE49-F238E27FC236}">
                  <a16:creationId xmlns:a16="http://schemas.microsoft.com/office/drawing/2014/main" id="{4D6EC5A8-DDBF-4A2A-B851-1CA6AA947E97}"/>
                </a:ext>
              </a:extLst>
            </p:cNvPr>
            <p:cNvSpPr/>
            <p:nvPr/>
          </p:nvSpPr>
          <p:spPr>
            <a:xfrm>
              <a:off x="3470571" y="6309820"/>
              <a:ext cx="520403" cy="324835"/>
            </a:xfrm>
            <a:prstGeom prst="rightArrow">
              <a:avLst>
                <a:gd name="adj1" fmla="val 50000"/>
                <a:gd name="adj2" fmla="val 89474"/>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3" name="Nav Menu Section 2">
            <a:extLst>
              <a:ext uri="{FF2B5EF4-FFF2-40B4-BE49-F238E27FC236}">
                <a16:creationId xmlns:a16="http://schemas.microsoft.com/office/drawing/2014/main" id="{9807FF11-0D0C-4F2C-BF67-4B52FB0527D5}"/>
              </a:ext>
            </a:extLst>
          </p:cNvPr>
          <p:cNvGrpSpPr/>
          <p:nvPr/>
        </p:nvGrpSpPr>
        <p:grpSpPr>
          <a:xfrm>
            <a:off x="6676303" y="6284120"/>
            <a:ext cx="2028666" cy="376236"/>
            <a:chOff x="6676303" y="6284120"/>
            <a:chExt cx="2028666" cy="376236"/>
          </a:xfrm>
        </p:grpSpPr>
        <p:sp>
          <p:nvSpPr>
            <p:cNvPr id="84" name="Rectangle 83">
              <a:extLst>
                <a:ext uri="{FF2B5EF4-FFF2-40B4-BE49-F238E27FC236}">
                  <a16:creationId xmlns:a16="http://schemas.microsoft.com/office/drawing/2014/main" id="{F282AB03-7F4D-4CAF-9229-A94C274D2354}"/>
                </a:ext>
              </a:extLst>
            </p:cNvPr>
            <p:cNvSpPr/>
            <p:nvPr/>
          </p:nvSpPr>
          <p:spPr>
            <a:xfrm>
              <a:off x="6676303" y="6284120"/>
              <a:ext cx="1508263" cy="376236"/>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Arrow: Right 84">
              <a:extLst>
                <a:ext uri="{FF2B5EF4-FFF2-40B4-BE49-F238E27FC236}">
                  <a16:creationId xmlns:a16="http://schemas.microsoft.com/office/drawing/2014/main" id="{70EA6524-B639-4817-90B9-B7AE2A2916C9}"/>
                </a:ext>
              </a:extLst>
            </p:cNvPr>
            <p:cNvSpPr/>
            <p:nvPr/>
          </p:nvSpPr>
          <p:spPr>
            <a:xfrm flipH="1">
              <a:off x="8184566" y="6309820"/>
              <a:ext cx="520403" cy="324835"/>
            </a:xfrm>
            <a:prstGeom prst="rightArrow">
              <a:avLst>
                <a:gd name="adj1" fmla="val 50000"/>
                <a:gd name="adj2" fmla="val 89474"/>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6" name="Report Tabs">
            <a:extLst>
              <a:ext uri="{FF2B5EF4-FFF2-40B4-BE49-F238E27FC236}">
                <a16:creationId xmlns:a16="http://schemas.microsoft.com/office/drawing/2014/main" id="{841BA8CC-05CE-4DAC-9918-14D71403FBE3}"/>
              </a:ext>
            </a:extLst>
          </p:cNvPr>
          <p:cNvGrpSpPr/>
          <p:nvPr/>
        </p:nvGrpSpPr>
        <p:grpSpPr>
          <a:xfrm>
            <a:off x="930189" y="0"/>
            <a:ext cx="10331621" cy="6857999"/>
            <a:chOff x="930189" y="0"/>
            <a:chExt cx="10331621" cy="6857999"/>
          </a:xfrm>
        </p:grpSpPr>
        <p:pic>
          <p:nvPicPr>
            <p:cNvPr id="87" name="Report Tabs">
              <a:extLst>
                <a:ext uri="{FF2B5EF4-FFF2-40B4-BE49-F238E27FC236}">
                  <a16:creationId xmlns:a16="http://schemas.microsoft.com/office/drawing/2014/main" id="{04442B54-4036-4CB9-B939-1B2F746D17F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30189" y="0"/>
              <a:ext cx="10331621" cy="6857999"/>
            </a:xfrm>
            <a:prstGeom prst="rect">
              <a:avLst/>
            </a:prstGeom>
          </p:spPr>
        </p:pic>
        <p:grpSp>
          <p:nvGrpSpPr>
            <p:cNvPr id="88" name="Group 87">
              <a:extLst>
                <a:ext uri="{FF2B5EF4-FFF2-40B4-BE49-F238E27FC236}">
                  <a16:creationId xmlns:a16="http://schemas.microsoft.com/office/drawing/2014/main" id="{091FBA05-AF30-4580-B62B-719E40CC38DC}"/>
                </a:ext>
              </a:extLst>
            </p:cNvPr>
            <p:cNvGrpSpPr/>
            <p:nvPr/>
          </p:nvGrpSpPr>
          <p:grpSpPr>
            <a:xfrm>
              <a:off x="3729038" y="968706"/>
              <a:ext cx="2132082" cy="376236"/>
              <a:chOff x="3729038" y="968706"/>
              <a:chExt cx="2132082" cy="376236"/>
            </a:xfrm>
          </p:grpSpPr>
          <p:sp>
            <p:nvSpPr>
              <p:cNvPr id="89" name="Rectangle 88">
                <a:extLst>
                  <a:ext uri="{FF2B5EF4-FFF2-40B4-BE49-F238E27FC236}">
                    <a16:creationId xmlns:a16="http://schemas.microsoft.com/office/drawing/2014/main" id="{90FD0270-63CC-4949-B63D-C2423469CBC3}"/>
                  </a:ext>
                </a:extLst>
              </p:cNvPr>
              <p:cNvSpPr/>
              <p:nvPr/>
            </p:nvSpPr>
            <p:spPr>
              <a:xfrm>
                <a:off x="3729038" y="968706"/>
                <a:ext cx="1589584" cy="376236"/>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Arrow: Right 89">
                <a:extLst>
                  <a:ext uri="{FF2B5EF4-FFF2-40B4-BE49-F238E27FC236}">
                    <a16:creationId xmlns:a16="http://schemas.microsoft.com/office/drawing/2014/main" id="{312AFB07-AC59-4582-8922-14CCB2D16649}"/>
                  </a:ext>
                </a:extLst>
              </p:cNvPr>
              <p:cNvSpPr/>
              <p:nvPr/>
            </p:nvSpPr>
            <p:spPr>
              <a:xfrm flipH="1">
                <a:off x="5340717" y="994407"/>
                <a:ext cx="520403" cy="324835"/>
              </a:xfrm>
              <a:prstGeom prst="rightArrow">
                <a:avLst>
                  <a:gd name="adj1" fmla="val 50000"/>
                  <a:gd name="adj2" fmla="val 89474"/>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91" name="Do Not Select Save">
            <a:extLst>
              <a:ext uri="{FF2B5EF4-FFF2-40B4-BE49-F238E27FC236}">
                <a16:creationId xmlns:a16="http://schemas.microsoft.com/office/drawing/2014/main" id="{B3A0339C-179F-4D49-A69D-108DDDA8DB9B}"/>
              </a:ext>
            </a:extLst>
          </p:cNvPr>
          <p:cNvGrpSpPr/>
          <p:nvPr/>
        </p:nvGrpSpPr>
        <p:grpSpPr>
          <a:xfrm>
            <a:off x="794595" y="-887"/>
            <a:ext cx="10467215" cy="6857999"/>
            <a:chOff x="794595" y="-887"/>
            <a:chExt cx="10467215" cy="6857999"/>
          </a:xfrm>
        </p:grpSpPr>
        <p:pic>
          <p:nvPicPr>
            <p:cNvPr id="92" name="Picture 91">
              <a:extLst>
                <a:ext uri="{FF2B5EF4-FFF2-40B4-BE49-F238E27FC236}">
                  <a16:creationId xmlns:a16="http://schemas.microsoft.com/office/drawing/2014/main" id="{F2C6E2AB-EF86-4002-9D64-1C3CEF49CED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30189" y="-887"/>
              <a:ext cx="10331621" cy="6857999"/>
            </a:xfrm>
            <a:prstGeom prst="rect">
              <a:avLst/>
            </a:prstGeom>
          </p:spPr>
        </p:pic>
        <p:sp>
          <p:nvSpPr>
            <p:cNvPr id="93" name="Multiplication Sign 92">
              <a:extLst>
                <a:ext uri="{FF2B5EF4-FFF2-40B4-BE49-F238E27FC236}">
                  <a16:creationId xmlns:a16="http://schemas.microsoft.com/office/drawing/2014/main" id="{CA5D23C2-F592-4A9E-93DD-138D96714218}"/>
                </a:ext>
              </a:extLst>
            </p:cNvPr>
            <p:cNvSpPr/>
            <p:nvPr/>
          </p:nvSpPr>
          <p:spPr>
            <a:xfrm>
              <a:off x="794595" y="465826"/>
              <a:ext cx="609600" cy="609600"/>
            </a:xfrm>
            <a:prstGeom prst="mathMultiply">
              <a:avLst>
                <a:gd name="adj1" fmla="val 10742"/>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 name="Print from Actions Menu">
            <a:extLst>
              <a:ext uri="{FF2B5EF4-FFF2-40B4-BE49-F238E27FC236}">
                <a16:creationId xmlns:a16="http://schemas.microsoft.com/office/drawing/2014/main" id="{DF730A7D-94D1-8D9F-3C99-DE3DC0E90BDA}"/>
              </a:ext>
            </a:extLst>
          </p:cNvPr>
          <p:cNvGrpSpPr/>
          <p:nvPr/>
        </p:nvGrpSpPr>
        <p:grpSpPr>
          <a:xfrm>
            <a:off x="930190" y="0"/>
            <a:ext cx="10331621" cy="6857999"/>
            <a:chOff x="930190" y="0"/>
            <a:chExt cx="10331621" cy="6857999"/>
          </a:xfrm>
        </p:grpSpPr>
        <p:pic>
          <p:nvPicPr>
            <p:cNvPr id="94" name="Picture 93">
              <a:extLst>
                <a:ext uri="{FF2B5EF4-FFF2-40B4-BE49-F238E27FC236}">
                  <a16:creationId xmlns:a16="http://schemas.microsoft.com/office/drawing/2014/main" id="{0031A15D-D91F-4362-8B98-11B1A60489B3}"/>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930190" y="0"/>
              <a:ext cx="10331621" cy="6857999"/>
            </a:xfrm>
            <a:prstGeom prst="rect">
              <a:avLst/>
            </a:prstGeom>
          </p:spPr>
        </p:pic>
        <p:sp>
          <p:nvSpPr>
            <p:cNvPr id="60" name="Rectangle 59">
              <a:extLst>
                <a:ext uri="{FF2B5EF4-FFF2-40B4-BE49-F238E27FC236}">
                  <a16:creationId xmlns:a16="http://schemas.microsoft.com/office/drawing/2014/main" id="{4878D7FF-C346-A5E0-E2B8-96FD048BFB65}"/>
                </a:ext>
              </a:extLst>
            </p:cNvPr>
            <p:cNvSpPr/>
            <p:nvPr/>
          </p:nvSpPr>
          <p:spPr>
            <a:xfrm>
              <a:off x="2386064" y="652463"/>
              <a:ext cx="313531" cy="238695"/>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Arrow: Right 60">
              <a:extLst>
                <a:ext uri="{FF2B5EF4-FFF2-40B4-BE49-F238E27FC236}">
                  <a16:creationId xmlns:a16="http://schemas.microsoft.com/office/drawing/2014/main" id="{1B4B28C3-5A5B-66E3-3CD2-F950A7F290A4}"/>
                </a:ext>
              </a:extLst>
            </p:cNvPr>
            <p:cNvSpPr/>
            <p:nvPr/>
          </p:nvSpPr>
          <p:spPr>
            <a:xfrm>
              <a:off x="1841954" y="615527"/>
              <a:ext cx="520403" cy="324835"/>
            </a:xfrm>
            <a:prstGeom prst="rightArrow">
              <a:avLst>
                <a:gd name="adj1" fmla="val 50000"/>
                <a:gd name="adj2" fmla="val 89474"/>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4A9EFADD-3FA5-2A27-02BB-B766F36C5916}"/>
                </a:ext>
              </a:extLst>
            </p:cNvPr>
            <p:cNvSpPr/>
            <p:nvPr/>
          </p:nvSpPr>
          <p:spPr>
            <a:xfrm>
              <a:off x="2402681" y="892044"/>
              <a:ext cx="1637208" cy="258419"/>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Arrow: Right 62">
              <a:extLst>
                <a:ext uri="{FF2B5EF4-FFF2-40B4-BE49-F238E27FC236}">
                  <a16:creationId xmlns:a16="http://schemas.microsoft.com/office/drawing/2014/main" id="{951AE7FF-B4E0-A1DA-F423-C27AC4E15CCC}"/>
                </a:ext>
              </a:extLst>
            </p:cNvPr>
            <p:cNvSpPr/>
            <p:nvPr/>
          </p:nvSpPr>
          <p:spPr>
            <a:xfrm flipH="1">
              <a:off x="4059024" y="926491"/>
              <a:ext cx="300629" cy="187652"/>
            </a:xfrm>
            <a:prstGeom prst="rightArrow">
              <a:avLst>
                <a:gd name="adj1" fmla="val 50000"/>
                <a:gd name="adj2" fmla="val 89474"/>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Highlight Export Icon">
            <a:extLst>
              <a:ext uri="{FF2B5EF4-FFF2-40B4-BE49-F238E27FC236}">
                <a16:creationId xmlns:a16="http://schemas.microsoft.com/office/drawing/2014/main" id="{22526B8D-86CA-58E3-EE4C-EBEB2AFBA1CA}"/>
              </a:ext>
            </a:extLst>
          </p:cNvPr>
          <p:cNvGrpSpPr/>
          <p:nvPr/>
        </p:nvGrpSpPr>
        <p:grpSpPr>
          <a:xfrm>
            <a:off x="930189" y="0"/>
            <a:ext cx="10331621" cy="6858000"/>
            <a:chOff x="930189" y="0"/>
            <a:chExt cx="10331621" cy="6858000"/>
          </a:xfrm>
        </p:grpSpPr>
        <p:pic>
          <p:nvPicPr>
            <p:cNvPr id="4" name="Picture 3" descr="Graphical user interface, application, Word&#10;&#10;Description automatically generated">
              <a:extLst>
                <a:ext uri="{FF2B5EF4-FFF2-40B4-BE49-F238E27FC236}">
                  <a16:creationId xmlns:a16="http://schemas.microsoft.com/office/drawing/2014/main" id="{4C7C2A7A-4C0F-9C4B-5633-723277D4C5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0189" y="0"/>
              <a:ext cx="10331621" cy="6858000"/>
            </a:xfrm>
            <a:prstGeom prst="rect">
              <a:avLst/>
            </a:prstGeom>
          </p:spPr>
        </p:pic>
        <p:grpSp>
          <p:nvGrpSpPr>
            <p:cNvPr id="95" name="Highlight Export Icon">
              <a:extLst>
                <a:ext uri="{FF2B5EF4-FFF2-40B4-BE49-F238E27FC236}">
                  <a16:creationId xmlns:a16="http://schemas.microsoft.com/office/drawing/2014/main" id="{F8540519-113B-4831-93DE-991B3C9E9278}"/>
                </a:ext>
              </a:extLst>
            </p:cNvPr>
            <p:cNvGrpSpPr/>
            <p:nvPr/>
          </p:nvGrpSpPr>
          <p:grpSpPr>
            <a:xfrm>
              <a:off x="1493025" y="615526"/>
              <a:ext cx="889494" cy="324835"/>
              <a:chOff x="1620343" y="608209"/>
              <a:chExt cx="889494" cy="324835"/>
            </a:xfrm>
          </p:grpSpPr>
          <p:sp>
            <p:nvSpPr>
              <p:cNvPr id="96" name="Rectangle 95">
                <a:extLst>
                  <a:ext uri="{FF2B5EF4-FFF2-40B4-BE49-F238E27FC236}">
                    <a16:creationId xmlns:a16="http://schemas.microsoft.com/office/drawing/2014/main" id="{6657DE50-68D6-41FE-8AA6-595D7AF384F1}"/>
                  </a:ext>
                </a:extLst>
              </p:cNvPr>
              <p:cNvSpPr/>
              <p:nvPr/>
            </p:nvSpPr>
            <p:spPr>
              <a:xfrm>
                <a:off x="2164556" y="629236"/>
                <a:ext cx="345281" cy="282783"/>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Arrow: Right 96">
                <a:extLst>
                  <a:ext uri="{FF2B5EF4-FFF2-40B4-BE49-F238E27FC236}">
                    <a16:creationId xmlns:a16="http://schemas.microsoft.com/office/drawing/2014/main" id="{9666F3B3-E24E-47EF-9903-BAD1DAA352D4}"/>
                  </a:ext>
                </a:extLst>
              </p:cNvPr>
              <p:cNvSpPr/>
              <p:nvPr/>
            </p:nvSpPr>
            <p:spPr>
              <a:xfrm>
                <a:off x="1620343" y="608209"/>
                <a:ext cx="520403" cy="324835"/>
              </a:xfrm>
              <a:prstGeom prst="rightArrow">
                <a:avLst>
                  <a:gd name="adj1" fmla="val 50000"/>
                  <a:gd name="adj2" fmla="val 89474"/>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pic>
        <p:nvPicPr>
          <p:cNvPr id="102" name="Export Popup">
            <a:extLst>
              <a:ext uri="{FF2B5EF4-FFF2-40B4-BE49-F238E27FC236}">
                <a16:creationId xmlns:a16="http://schemas.microsoft.com/office/drawing/2014/main" id="{2D0D72D7-6456-4DAB-868F-AF0E311BF9DE}"/>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930190" y="0"/>
            <a:ext cx="10331621" cy="6857999"/>
          </a:xfrm>
          <a:prstGeom prst="rect">
            <a:avLst/>
          </a:prstGeom>
        </p:spPr>
      </p:pic>
      <p:grpSp>
        <p:nvGrpSpPr>
          <p:cNvPr id="103" name="Export Options">
            <a:extLst>
              <a:ext uri="{FF2B5EF4-FFF2-40B4-BE49-F238E27FC236}">
                <a16:creationId xmlns:a16="http://schemas.microsoft.com/office/drawing/2014/main" id="{C3307329-F187-4BB7-842A-624E0D559827}"/>
              </a:ext>
            </a:extLst>
          </p:cNvPr>
          <p:cNvGrpSpPr/>
          <p:nvPr/>
        </p:nvGrpSpPr>
        <p:grpSpPr>
          <a:xfrm>
            <a:off x="1322139" y="982576"/>
            <a:ext cx="8372542" cy="5235989"/>
            <a:chOff x="1322139" y="823327"/>
            <a:chExt cx="8372542" cy="5235989"/>
          </a:xfrm>
        </p:grpSpPr>
        <p:sp>
          <p:nvSpPr>
            <p:cNvPr id="104" name="Rectangle 103">
              <a:extLst>
                <a:ext uri="{FF2B5EF4-FFF2-40B4-BE49-F238E27FC236}">
                  <a16:creationId xmlns:a16="http://schemas.microsoft.com/office/drawing/2014/main" id="{58CADABD-08D8-45FD-B077-FB0E9C3D223A}"/>
                </a:ext>
              </a:extLst>
            </p:cNvPr>
            <p:cNvSpPr/>
            <p:nvPr/>
          </p:nvSpPr>
          <p:spPr>
            <a:xfrm>
              <a:off x="1971675" y="823327"/>
              <a:ext cx="2057400" cy="1659549"/>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ectangle 104">
              <a:extLst>
                <a:ext uri="{FF2B5EF4-FFF2-40B4-BE49-F238E27FC236}">
                  <a16:creationId xmlns:a16="http://schemas.microsoft.com/office/drawing/2014/main" id="{DF9FED78-7B31-49B1-9841-C44F75D07D1E}"/>
                </a:ext>
              </a:extLst>
            </p:cNvPr>
            <p:cNvSpPr/>
            <p:nvPr/>
          </p:nvSpPr>
          <p:spPr>
            <a:xfrm>
              <a:off x="4029075" y="1568640"/>
              <a:ext cx="2914302" cy="1955610"/>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Rectangle 105">
              <a:extLst>
                <a:ext uri="{FF2B5EF4-FFF2-40B4-BE49-F238E27FC236}">
                  <a16:creationId xmlns:a16="http://schemas.microsoft.com/office/drawing/2014/main" id="{89E49CA4-2B71-4076-B8C5-38C6FC8C29A7}"/>
                </a:ext>
              </a:extLst>
            </p:cNvPr>
            <p:cNvSpPr/>
            <p:nvPr/>
          </p:nvSpPr>
          <p:spPr>
            <a:xfrm>
              <a:off x="9045145" y="5700915"/>
              <a:ext cx="649536" cy="350091"/>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Callout: Right Arrow 106">
              <a:extLst>
                <a:ext uri="{FF2B5EF4-FFF2-40B4-BE49-F238E27FC236}">
                  <a16:creationId xmlns:a16="http://schemas.microsoft.com/office/drawing/2014/main" id="{33C6968D-132A-4856-A2FE-F26CC7360685}"/>
                </a:ext>
              </a:extLst>
            </p:cNvPr>
            <p:cNvSpPr/>
            <p:nvPr/>
          </p:nvSpPr>
          <p:spPr>
            <a:xfrm>
              <a:off x="1322139" y="1469745"/>
              <a:ext cx="649536" cy="366712"/>
            </a:xfrm>
            <a:prstGeom prst="rightArrow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1</a:t>
              </a:r>
            </a:p>
          </p:txBody>
        </p:sp>
        <p:sp>
          <p:nvSpPr>
            <p:cNvPr id="108" name="Callout: Right Arrow 107">
              <a:extLst>
                <a:ext uri="{FF2B5EF4-FFF2-40B4-BE49-F238E27FC236}">
                  <a16:creationId xmlns:a16="http://schemas.microsoft.com/office/drawing/2014/main" id="{F55AD9E9-C7B1-4B6A-BF15-AD44F2BC5DB7}"/>
                </a:ext>
              </a:extLst>
            </p:cNvPr>
            <p:cNvSpPr/>
            <p:nvPr/>
          </p:nvSpPr>
          <p:spPr>
            <a:xfrm flipH="1">
              <a:off x="6943377" y="2363089"/>
              <a:ext cx="649536" cy="366712"/>
            </a:xfrm>
            <a:prstGeom prst="rightArrow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2</a:t>
              </a:r>
            </a:p>
          </p:txBody>
        </p:sp>
        <p:sp>
          <p:nvSpPr>
            <p:cNvPr id="109" name="Callout: Right Arrow 108">
              <a:extLst>
                <a:ext uri="{FF2B5EF4-FFF2-40B4-BE49-F238E27FC236}">
                  <a16:creationId xmlns:a16="http://schemas.microsoft.com/office/drawing/2014/main" id="{80829D9C-5227-4586-905B-75FEB801E378}"/>
                </a:ext>
              </a:extLst>
            </p:cNvPr>
            <p:cNvSpPr/>
            <p:nvPr/>
          </p:nvSpPr>
          <p:spPr>
            <a:xfrm>
              <a:off x="8380201" y="5692604"/>
              <a:ext cx="649536" cy="366712"/>
            </a:xfrm>
            <a:prstGeom prst="rightArrow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3</a:t>
              </a:r>
            </a:p>
          </p:txBody>
        </p:sp>
      </p:grpSp>
      <p:sp>
        <p:nvSpPr>
          <p:cNvPr id="41" name="If you have opened a report in View mode...">
            <a:extLst>
              <a:ext uri="{FF2B5EF4-FFF2-40B4-BE49-F238E27FC236}">
                <a16:creationId xmlns:a16="http://schemas.microsoft.com/office/drawing/2014/main" id="{284FE54A-4767-4931-B097-E65A2135E28A}"/>
              </a:ext>
            </a:extLst>
          </p:cNvPr>
          <p:cNvSpPr/>
          <p:nvPr/>
        </p:nvSpPr>
        <p:spPr>
          <a:xfrm>
            <a:off x="1524" y="0"/>
            <a:ext cx="12188952" cy="722376"/>
          </a:xfrm>
          <a:prstGeom prst="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dirty="0"/>
              <a:t>If you have opened a report in View mode, the first thing that you will see is the </a:t>
            </a:r>
            <a:r>
              <a:rPr lang="en-US" b="1" dirty="0"/>
              <a:t>Refresh Document</a:t>
            </a:r>
            <a:r>
              <a:rPr lang="en-US" b="0" dirty="0"/>
              <a:t> popup.</a:t>
            </a:r>
          </a:p>
        </p:txBody>
      </p:sp>
      <p:sp>
        <p:nvSpPr>
          <p:cNvPr id="43" name="The Prompts popup will appear once...">
            <a:extLst>
              <a:ext uri="{FF2B5EF4-FFF2-40B4-BE49-F238E27FC236}">
                <a16:creationId xmlns:a16="http://schemas.microsoft.com/office/drawing/2014/main" id="{89005828-DBD9-4926-AEB5-3269A5F8C074}"/>
              </a:ext>
            </a:extLst>
          </p:cNvPr>
          <p:cNvSpPr/>
          <p:nvPr/>
        </p:nvSpPr>
        <p:spPr>
          <a:xfrm>
            <a:off x="1524" y="0"/>
            <a:ext cx="12188952" cy="722376"/>
          </a:xfrm>
          <a:prstGeom prst="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dirty="0"/>
              <a:t>The </a:t>
            </a:r>
            <a:r>
              <a:rPr lang="en-US" b="1" dirty="0"/>
              <a:t>Prompts </a:t>
            </a:r>
            <a:r>
              <a:rPr lang="en-US" dirty="0"/>
              <a:t>popup will appear once the document has finished loading. The selections you make here will determine what data gets pulled into your report.</a:t>
            </a:r>
          </a:p>
        </p:txBody>
      </p:sp>
      <p:sp>
        <p:nvSpPr>
          <p:cNvPr id="44" name="When the desired prompt selections have been made...">
            <a:extLst>
              <a:ext uri="{FF2B5EF4-FFF2-40B4-BE49-F238E27FC236}">
                <a16:creationId xmlns:a16="http://schemas.microsoft.com/office/drawing/2014/main" id="{262AC22C-1EC1-4857-9372-7FA2DBFD4CCA}"/>
              </a:ext>
            </a:extLst>
          </p:cNvPr>
          <p:cNvSpPr/>
          <p:nvPr/>
        </p:nvSpPr>
        <p:spPr>
          <a:xfrm>
            <a:off x="1524" y="0"/>
            <a:ext cx="12188952" cy="722376"/>
          </a:xfrm>
          <a:prstGeom prst="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lvl="0">
              <a:defRPr/>
            </a:pPr>
            <a:r>
              <a:rPr lang="en-US" dirty="0"/>
              <a:t>When the desired prompt selections have been made, click on the </a:t>
            </a:r>
            <a:r>
              <a:rPr lang="en-US" b="1" dirty="0"/>
              <a:t>Run</a:t>
            </a:r>
            <a:r>
              <a:rPr lang="en-US" dirty="0"/>
              <a:t> button.</a:t>
            </a:r>
          </a:p>
        </p:txBody>
      </p:sp>
      <p:sp>
        <p:nvSpPr>
          <p:cNvPr id="45" name="The refresh popup will appear again...">
            <a:extLst>
              <a:ext uri="{FF2B5EF4-FFF2-40B4-BE49-F238E27FC236}">
                <a16:creationId xmlns:a16="http://schemas.microsoft.com/office/drawing/2014/main" id="{A49390D2-53BE-4767-BEA8-4456E231BB26}"/>
              </a:ext>
            </a:extLst>
          </p:cNvPr>
          <p:cNvSpPr/>
          <p:nvPr/>
        </p:nvSpPr>
        <p:spPr>
          <a:xfrm>
            <a:off x="1524" y="0"/>
            <a:ext cx="12188952" cy="722376"/>
          </a:xfrm>
          <a:prstGeom prst="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lvl="0">
              <a:defRPr/>
            </a:pPr>
            <a:r>
              <a:rPr lang="en-US" dirty="0"/>
              <a:t>The refresh popup will appear again, tracking the progress of the report as it loads data.</a:t>
            </a:r>
          </a:p>
        </p:txBody>
      </p:sp>
      <p:sp>
        <p:nvSpPr>
          <p:cNvPr id="46" name="When the report has finished loading...">
            <a:extLst>
              <a:ext uri="{FF2B5EF4-FFF2-40B4-BE49-F238E27FC236}">
                <a16:creationId xmlns:a16="http://schemas.microsoft.com/office/drawing/2014/main" id="{838744F8-A5FA-43E6-AE8D-4C17529B500C}"/>
              </a:ext>
            </a:extLst>
          </p:cNvPr>
          <p:cNvSpPr/>
          <p:nvPr/>
        </p:nvSpPr>
        <p:spPr>
          <a:xfrm>
            <a:off x="1524" y="0"/>
            <a:ext cx="12188952" cy="722376"/>
          </a:xfrm>
          <a:prstGeom prst="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dirty="0"/>
              <a:t>When the report has finished loading, it will be displayed on the screen.</a:t>
            </a:r>
          </a:p>
        </p:txBody>
      </p:sp>
      <p:sp>
        <p:nvSpPr>
          <p:cNvPr id="47" name="Moving your mouse over the report...">
            <a:extLst>
              <a:ext uri="{FF2B5EF4-FFF2-40B4-BE49-F238E27FC236}">
                <a16:creationId xmlns:a16="http://schemas.microsoft.com/office/drawing/2014/main" id="{772E4105-BD13-4E8E-8989-C7F583B0733D}"/>
              </a:ext>
            </a:extLst>
          </p:cNvPr>
          <p:cNvSpPr/>
          <p:nvPr/>
        </p:nvSpPr>
        <p:spPr>
          <a:xfrm>
            <a:off x="1524" y="0"/>
            <a:ext cx="12188952" cy="722376"/>
          </a:xfrm>
          <a:prstGeom prst="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dirty="0"/>
              <a:t>Moving your mouse over the report will cause a </a:t>
            </a:r>
            <a:r>
              <a:rPr lang="en-US" b="1" dirty="0"/>
              <a:t>Navigation Menu</a:t>
            </a:r>
            <a:r>
              <a:rPr lang="en-US" dirty="0"/>
              <a:t> to appear.</a:t>
            </a:r>
            <a:endParaRPr lang="en-US" i="1" dirty="0"/>
          </a:p>
        </p:txBody>
      </p:sp>
      <p:sp>
        <p:nvSpPr>
          <p:cNvPr id="48" name="The left side of the menu is used...">
            <a:extLst>
              <a:ext uri="{FF2B5EF4-FFF2-40B4-BE49-F238E27FC236}">
                <a16:creationId xmlns:a16="http://schemas.microsoft.com/office/drawing/2014/main" id="{F101139E-5DFB-4709-9F9C-42B7A2732BBE}"/>
              </a:ext>
            </a:extLst>
          </p:cNvPr>
          <p:cNvSpPr/>
          <p:nvPr/>
        </p:nvSpPr>
        <p:spPr>
          <a:xfrm>
            <a:off x="1524" y="0"/>
            <a:ext cx="12188952" cy="722376"/>
          </a:xfrm>
          <a:prstGeom prst="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dirty="0"/>
              <a:t>The left side of the menu is used to switch between pages of data.</a:t>
            </a:r>
            <a:endParaRPr lang="en-US" i="1" dirty="0"/>
          </a:p>
        </p:txBody>
      </p:sp>
      <p:sp>
        <p:nvSpPr>
          <p:cNvPr id="49" name="The right side includes options for changing the reports’ display...">
            <a:extLst>
              <a:ext uri="{FF2B5EF4-FFF2-40B4-BE49-F238E27FC236}">
                <a16:creationId xmlns:a16="http://schemas.microsoft.com/office/drawing/2014/main" id="{7EB2DE01-C126-44F5-BE4A-7E768654A488}"/>
              </a:ext>
            </a:extLst>
          </p:cNvPr>
          <p:cNvSpPr/>
          <p:nvPr/>
        </p:nvSpPr>
        <p:spPr>
          <a:xfrm>
            <a:off x="1524" y="0"/>
            <a:ext cx="12188952" cy="722376"/>
          </a:xfrm>
          <a:prstGeom prst="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dirty="0"/>
              <a:t>The right side includes options for changing the reports’ display, like zoom and full screen mode.</a:t>
            </a:r>
            <a:endParaRPr lang="en-US" i="1" dirty="0"/>
          </a:p>
        </p:txBody>
      </p:sp>
      <p:sp>
        <p:nvSpPr>
          <p:cNvPr id="50" name="Selecting a different report tab will display...">
            <a:extLst>
              <a:ext uri="{FF2B5EF4-FFF2-40B4-BE49-F238E27FC236}">
                <a16:creationId xmlns:a16="http://schemas.microsoft.com/office/drawing/2014/main" id="{A0935585-940D-47DE-8221-70AC0DBECFD1}"/>
              </a:ext>
            </a:extLst>
          </p:cNvPr>
          <p:cNvSpPr/>
          <p:nvPr/>
        </p:nvSpPr>
        <p:spPr>
          <a:xfrm>
            <a:off x="1524" y="0"/>
            <a:ext cx="12188952" cy="722376"/>
          </a:xfrm>
          <a:prstGeom prst="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dirty="0"/>
              <a:t>Selecting a different report tab will display the data found in that section of the report.</a:t>
            </a:r>
            <a:endParaRPr lang="en-US" i="1" dirty="0"/>
          </a:p>
        </p:txBody>
      </p:sp>
      <p:sp>
        <p:nvSpPr>
          <p:cNvPr id="51" name="When you are ready to save a copy of the report...">
            <a:extLst>
              <a:ext uri="{FF2B5EF4-FFF2-40B4-BE49-F238E27FC236}">
                <a16:creationId xmlns:a16="http://schemas.microsoft.com/office/drawing/2014/main" id="{6303E026-5ED1-4219-AF80-6DEBB66F9520}"/>
              </a:ext>
            </a:extLst>
          </p:cNvPr>
          <p:cNvSpPr/>
          <p:nvPr/>
        </p:nvSpPr>
        <p:spPr>
          <a:xfrm>
            <a:off x="1524" y="6135624"/>
            <a:ext cx="12188952" cy="722376"/>
          </a:xfrm>
          <a:prstGeom prst="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dirty="0"/>
              <a:t>When you are ready to save a copy of the report, do not click on the </a:t>
            </a:r>
            <a:r>
              <a:rPr lang="en-US" b="1" dirty="0"/>
              <a:t>Save</a:t>
            </a:r>
            <a:r>
              <a:rPr lang="en-US" dirty="0"/>
              <a:t> icon.</a:t>
            </a:r>
          </a:p>
        </p:txBody>
      </p:sp>
      <p:sp>
        <p:nvSpPr>
          <p:cNvPr id="52" name="Instead, to print the report, click on the Actions icon and select Print.">
            <a:extLst>
              <a:ext uri="{FF2B5EF4-FFF2-40B4-BE49-F238E27FC236}">
                <a16:creationId xmlns:a16="http://schemas.microsoft.com/office/drawing/2014/main" id="{5AA72487-8B2F-4785-AAC8-58168E2F0230}"/>
              </a:ext>
            </a:extLst>
          </p:cNvPr>
          <p:cNvSpPr/>
          <p:nvPr/>
        </p:nvSpPr>
        <p:spPr>
          <a:xfrm>
            <a:off x="1524" y="6135624"/>
            <a:ext cx="12188952" cy="722376"/>
          </a:xfrm>
          <a:prstGeom prst="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dirty="0"/>
              <a:t>Instead, to print the report, click on the </a:t>
            </a:r>
            <a:r>
              <a:rPr lang="en-US" b="1" dirty="0"/>
              <a:t>Actions</a:t>
            </a:r>
            <a:r>
              <a:rPr lang="en-US" dirty="0"/>
              <a:t> icon and select </a:t>
            </a:r>
            <a:r>
              <a:rPr lang="en-US" b="1" dirty="0"/>
              <a:t>Print</a:t>
            </a:r>
            <a:r>
              <a:rPr lang="en-US" dirty="0"/>
              <a:t>.</a:t>
            </a:r>
          </a:p>
        </p:txBody>
      </p:sp>
      <p:sp>
        <p:nvSpPr>
          <p:cNvPr id="53" name="To download a report, click on the Export icon.">
            <a:extLst>
              <a:ext uri="{FF2B5EF4-FFF2-40B4-BE49-F238E27FC236}">
                <a16:creationId xmlns:a16="http://schemas.microsoft.com/office/drawing/2014/main" id="{92B4EC75-C6A0-4FA9-8345-C7B89465F13F}"/>
              </a:ext>
            </a:extLst>
          </p:cNvPr>
          <p:cNvSpPr/>
          <p:nvPr/>
        </p:nvSpPr>
        <p:spPr>
          <a:xfrm>
            <a:off x="1524" y="6135624"/>
            <a:ext cx="12188952" cy="722376"/>
          </a:xfrm>
          <a:prstGeom prst="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lvl="0">
              <a:defRPr/>
            </a:pPr>
            <a:r>
              <a:rPr lang="en-US" dirty="0"/>
              <a:t>To download a report, click on the </a:t>
            </a:r>
            <a:r>
              <a:rPr lang="en-US" b="1" dirty="0"/>
              <a:t>Export</a:t>
            </a:r>
            <a:r>
              <a:rPr lang="en-US" dirty="0"/>
              <a:t> icon.</a:t>
            </a:r>
          </a:p>
        </p:txBody>
      </p:sp>
      <p:sp>
        <p:nvSpPr>
          <p:cNvPr id="54" name="Selecting Export will cause a new popup window to appear.">
            <a:extLst>
              <a:ext uri="{FF2B5EF4-FFF2-40B4-BE49-F238E27FC236}">
                <a16:creationId xmlns:a16="http://schemas.microsoft.com/office/drawing/2014/main" id="{5197A12C-7990-44A9-A1C3-33B97FE2E69A}"/>
              </a:ext>
            </a:extLst>
          </p:cNvPr>
          <p:cNvSpPr/>
          <p:nvPr/>
        </p:nvSpPr>
        <p:spPr>
          <a:xfrm>
            <a:off x="1524" y="6135624"/>
            <a:ext cx="12188952" cy="722376"/>
          </a:xfrm>
          <a:prstGeom prst="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dirty="0"/>
              <a:t>Selecting Export will cause a new popup window to appear.</a:t>
            </a:r>
          </a:p>
        </p:txBody>
      </p:sp>
      <p:sp>
        <p:nvSpPr>
          <p:cNvPr id="55" name="Choose the file type (1) and...">
            <a:extLst>
              <a:ext uri="{FF2B5EF4-FFF2-40B4-BE49-F238E27FC236}">
                <a16:creationId xmlns:a16="http://schemas.microsoft.com/office/drawing/2014/main" id="{6C1018A9-4AD7-4410-B4A8-ACC70C294BC3}"/>
              </a:ext>
            </a:extLst>
          </p:cNvPr>
          <p:cNvSpPr/>
          <p:nvPr/>
        </p:nvSpPr>
        <p:spPr>
          <a:xfrm>
            <a:off x="1524" y="6135624"/>
            <a:ext cx="12188952" cy="722376"/>
          </a:xfrm>
          <a:prstGeom prst="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dirty="0"/>
              <a:t>Choose the file type (1) and which report tabs to include (2), then click on Export</a:t>
            </a:r>
            <a:r>
              <a:rPr lang="en-US" b="1" dirty="0"/>
              <a:t> </a:t>
            </a:r>
            <a:r>
              <a:rPr lang="en-US" dirty="0"/>
              <a:t>(3). Your report will be downloaded to your computer.</a:t>
            </a:r>
          </a:p>
        </p:txBody>
      </p:sp>
    </p:spTree>
    <p:custDataLst>
      <p:tags r:id="rId1"/>
    </p:custDataLst>
    <p:extLst>
      <p:ext uri="{BB962C8B-B14F-4D97-AF65-F5344CB8AC3E}">
        <p14:creationId xmlns:p14="http://schemas.microsoft.com/office/powerpoint/2010/main" val="711833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500"/>
                                        <p:tgtEl>
                                          <p:spTgt spid="4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9"/>
                                        </p:tgtEl>
                                        <p:attrNameLst>
                                          <p:attrName>style.visibility</p:attrName>
                                        </p:attrNameLst>
                                      </p:cBhvr>
                                      <p:to>
                                        <p:strVal val="visible"/>
                                      </p:to>
                                    </p:set>
                                    <p:animEffect transition="in" filter="fade">
                                      <p:cBhvr>
                                        <p:cTn id="31" dur="500"/>
                                        <p:tgtEl>
                                          <p:spTgt spid="7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fade">
                                      <p:cBhvr>
                                        <p:cTn id="34" dur="500"/>
                                        <p:tgtEl>
                                          <p:spTgt spid="4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fade">
                                      <p:cBhvr>
                                        <p:cTn id="39" dur="500"/>
                                        <p:tgtEl>
                                          <p:spTgt spid="4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fade">
                                      <p:cBhvr>
                                        <p:cTn id="42" dur="500"/>
                                        <p:tgtEl>
                                          <p:spTgt spid="4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42"/>
                                        </p:tgtEl>
                                      </p:cBhvr>
                                    </p:animEffect>
                                    <p:set>
                                      <p:cBhvr>
                                        <p:cTn id="47" dur="1" fill="hold">
                                          <p:stCondLst>
                                            <p:cond delay="499"/>
                                          </p:stCondLst>
                                        </p:cTn>
                                        <p:tgtEl>
                                          <p:spTgt spid="42"/>
                                        </p:tgtEl>
                                        <p:attrNameLst>
                                          <p:attrName>style.visibility</p:attrName>
                                        </p:attrNameLst>
                                      </p:cBhvr>
                                      <p:to>
                                        <p:strVal val="hidden"/>
                                      </p:to>
                                    </p:set>
                                  </p:childTnLst>
                                </p:cTn>
                              </p:par>
                              <p:par>
                                <p:cTn id="48" presetID="10" presetClass="entr" presetSubtype="0" fill="hold" nodeType="withEffect">
                                  <p:stCondLst>
                                    <p:cond delay="0"/>
                                  </p:stCondLst>
                                  <p:childTnLst>
                                    <p:set>
                                      <p:cBhvr>
                                        <p:cTn id="49" dur="1" fill="hold">
                                          <p:stCondLst>
                                            <p:cond delay="0"/>
                                          </p:stCondLst>
                                        </p:cTn>
                                        <p:tgtEl>
                                          <p:spTgt spid="80"/>
                                        </p:tgtEl>
                                        <p:attrNameLst>
                                          <p:attrName>style.visibility</p:attrName>
                                        </p:attrNameLst>
                                      </p:cBhvr>
                                      <p:to>
                                        <p:strVal val="visible"/>
                                      </p:to>
                                    </p:set>
                                    <p:animEffect transition="in" filter="fade">
                                      <p:cBhvr>
                                        <p:cTn id="50" dur="500"/>
                                        <p:tgtEl>
                                          <p:spTgt spid="80"/>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fade">
                                      <p:cBhvr>
                                        <p:cTn id="53" dur="500"/>
                                        <p:tgtEl>
                                          <p:spTgt spid="4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80"/>
                                        </p:tgtEl>
                                      </p:cBhvr>
                                    </p:animEffect>
                                    <p:set>
                                      <p:cBhvr>
                                        <p:cTn id="58" dur="1" fill="hold">
                                          <p:stCondLst>
                                            <p:cond delay="499"/>
                                          </p:stCondLst>
                                        </p:cTn>
                                        <p:tgtEl>
                                          <p:spTgt spid="80"/>
                                        </p:tgtEl>
                                        <p:attrNameLst>
                                          <p:attrName>style.visibility</p:attrName>
                                        </p:attrNameLst>
                                      </p:cBhvr>
                                      <p:to>
                                        <p:strVal val="hidden"/>
                                      </p:to>
                                    </p:set>
                                  </p:childTnLst>
                                </p:cTn>
                              </p:par>
                              <p:par>
                                <p:cTn id="59" presetID="10" presetClass="entr" presetSubtype="0" fill="hold" nodeType="withEffect">
                                  <p:stCondLst>
                                    <p:cond delay="0"/>
                                  </p:stCondLst>
                                  <p:childTnLst>
                                    <p:set>
                                      <p:cBhvr>
                                        <p:cTn id="60" dur="1" fill="hold">
                                          <p:stCondLst>
                                            <p:cond delay="0"/>
                                          </p:stCondLst>
                                        </p:cTn>
                                        <p:tgtEl>
                                          <p:spTgt spid="83"/>
                                        </p:tgtEl>
                                        <p:attrNameLst>
                                          <p:attrName>style.visibility</p:attrName>
                                        </p:attrNameLst>
                                      </p:cBhvr>
                                      <p:to>
                                        <p:strVal val="visible"/>
                                      </p:to>
                                    </p:set>
                                    <p:animEffect transition="in" filter="fade">
                                      <p:cBhvr>
                                        <p:cTn id="61" dur="500"/>
                                        <p:tgtEl>
                                          <p:spTgt spid="8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9"/>
                                        </p:tgtEl>
                                        <p:attrNameLst>
                                          <p:attrName>style.visibility</p:attrName>
                                        </p:attrNameLst>
                                      </p:cBhvr>
                                      <p:to>
                                        <p:strVal val="visible"/>
                                      </p:to>
                                    </p:set>
                                    <p:animEffect transition="in" filter="fade">
                                      <p:cBhvr>
                                        <p:cTn id="64" dur="500"/>
                                        <p:tgtEl>
                                          <p:spTgt spid="49"/>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86"/>
                                        </p:tgtEl>
                                        <p:attrNameLst>
                                          <p:attrName>style.visibility</p:attrName>
                                        </p:attrNameLst>
                                      </p:cBhvr>
                                      <p:to>
                                        <p:strVal val="visible"/>
                                      </p:to>
                                    </p:set>
                                    <p:animEffect transition="in" filter="fade">
                                      <p:cBhvr>
                                        <p:cTn id="69" dur="500"/>
                                        <p:tgtEl>
                                          <p:spTgt spid="86"/>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50"/>
                                        </p:tgtEl>
                                        <p:attrNameLst>
                                          <p:attrName>style.visibility</p:attrName>
                                        </p:attrNameLst>
                                      </p:cBhvr>
                                      <p:to>
                                        <p:strVal val="visible"/>
                                      </p:to>
                                    </p:set>
                                    <p:animEffect transition="in" filter="fade">
                                      <p:cBhvr>
                                        <p:cTn id="72" dur="500"/>
                                        <p:tgtEl>
                                          <p:spTgt spid="50"/>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91"/>
                                        </p:tgtEl>
                                        <p:attrNameLst>
                                          <p:attrName>style.visibility</p:attrName>
                                        </p:attrNameLst>
                                      </p:cBhvr>
                                      <p:to>
                                        <p:strVal val="visible"/>
                                      </p:to>
                                    </p:set>
                                    <p:animEffect transition="in" filter="fade">
                                      <p:cBhvr>
                                        <p:cTn id="77" dur="500"/>
                                        <p:tgtEl>
                                          <p:spTgt spid="91"/>
                                        </p:tgtEl>
                                      </p:cBhvr>
                                    </p:animEffect>
                                  </p:childTnLst>
                                </p:cTn>
                              </p:par>
                              <p:par>
                                <p:cTn id="78" presetID="1" presetClass="exit" presetSubtype="0" fill="hold" grpId="1" nodeType="withEffect">
                                  <p:stCondLst>
                                    <p:cond delay="0"/>
                                  </p:stCondLst>
                                  <p:childTnLst>
                                    <p:set>
                                      <p:cBhvr>
                                        <p:cTn id="79" dur="1" fill="hold">
                                          <p:stCondLst>
                                            <p:cond delay="0"/>
                                          </p:stCondLst>
                                        </p:cTn>
                                        <p:tgtEl>
                                          <p:spTgt spid="43"/>
                                        </p:tgtEl>
                                        <p:attrNameLst>
                                          <p:attrName>style.visibility</p:attrName>
                                        </p:attrNameLst>
                                      </p:cBhvr>
                                      <p:to>
                                        <p:strVal val="hidden"/>
                                      </p:to>
                                    </p:set>
                                  </p:childTnLst>
                                </p:cTn>
                              </p:par>
                              <p:par>
                                <p:cTn id="80" presetID="1" presetClass="exit" presetSubtype="0" fill="hold" grpId="1" nodeType="withEffect">
                                  <p:stCondLst>
                                    <p:cond delay="0"/>
                                  </p:stCondLst>
                                  <p:childTnLst>
                                    <p:set>
                                      <p:cBhvr>
                                        <p:cTn id="81" dur="1" fill="hold">
                                          <p:stCondLst>
                                            <p:cond delay="0"/>
                                          </p:stCondLst>
                                        </p:cTn>
                                        <p:tgtEl>
                                          <p:spTgt spid="44"/>
                                        </p:tgtEl>
                                        <p:attrNameLst>
                                          <p:attrName>style.visibility</p:attrName>
                                        </p:attrNameLst>
                                      </p:cBhvr>
                                      <p:to>
                                        <p:strVal val="hidden"/>
                                      </p:to>
                                    </p:set>
                                  </p:childTnLst>
                                </p:cTn>
                              </p:par>
                              <p:par>
                                <p:cTn id="82" presetID="1" presetClass="exit" presetSubtype="0" fill="hold" grpId="1" nodeType="withEffect">
                                  <p:stCondLst>
                                    <p:cond delay="0"/>
                                  </p:stCondLst>
                                  <p:childTnLst>
                                    <p:set>
                                      <p:cBhvr>
                                        <p:cTn id="83" dur="1" fill="hold">
                                          <p:stCondLst>
                                            <p:cond delay="0"/>
                                          </p:stCondLst>
                                        </p:cTn>
                                        <p:tgtEl>
                                          <p:spTgt spid="45"/>
                                        </p:tgtEl>
                                        <p:attrNameLst>
                                          <p:attrName>style.visibility</p:attrName>
                                        </p:attrNameLst>
                                      </p:cBhvr>
                                      <p:to>
                                        <p:strVal val="hidden"/>
                                      </p:to>
                                    </p:set>
                                  </p:childTnLst>
                                </p:cTn>
                              </p:par>
                              <p:par>
                                <p:cTn id="84" presetID="1" presetClass="exit" presetSubtype="0" fill="hold" grpId="1" nodeType="withEffect">
                                  <p:stCondLst>
                                    <p:cond delay="0"/>
                                  </p:stCondLst>
                                  <p:childTnLst>
                                    <p:set>
                                      <p:cBhvr>
                                        <p:cTn id="85" dur="1" fill="hold">
                                          <p:stCondLst>
                                            <p:cond delay="0"/>
                                          </p:stCondLst>
                                        </p:cTn>
                                        <p:tgtEl>
                                          <p:spTgt spid="46"/>
                                        </p:tgtEl>
                                        <p:attrNameLst>
                                          <p:attrName>style.visibility</p:attrName>
                                        </p:attrNameLst>
                                      </p:cBhvr>
                                      <p:to>
                                        <p:strVal val="hidden"/>
                                      </p:to>
                                    </p:set>
                                  </p:childTnLst>
                                </p:cTn>
                              </p:par>
                              <p:par>
                                <p:cTn id="86" presetID="1" presetClass="exit" presetSubtype="0" fill="hold" grpId="1" nodeType="withEffect">
                                  <p:stCondLst>
                                    <p:cond delay="0"/>
                                  </p:stCondLst>
                                  <p:childTnLst>
                                    <p:set>
                                      <p:cBhvr>
                                        <p:cTn id="87" dur="1" fill="hold">
                                          <p:stCondLst>
                                            <p:cond delay="0"/>
                                          </p:stCondLst>
                                        </p:cTn>
                                        <p:tgtEl>
                                          <p:spTgt spid="47"/>
                                        </p:tgtEl>
                                        <p:attrNameLst>
                                          <p:attrName>style.visibility</p:attrName>
                                        </p:attrNameLst>
                                      </p:cBhvr>
                                      <p:to>
                                        <p:strVal val="hidden"/>
                                      </p:to>
                                    </p:set>
                                  </p:childTnLst>
                                </p:cTn>
                              </p:par>
                              <p:par>
                                <p:cTn id="88" presetID="1" presetClass="exit" presetSubtype="0" fill="hold" grpId="1" nodeType="withEffect">
                                  <p:stCondLst>
                                    <p:cond delay="0"/>
                                  </p:stCondLst>
                                  <p:childTnLst>
                                    <p:set>
                                      <p:cBhvr>
                                        <p:cTn id="89" dur="1" fill="hold">
                                          <p:stCondLst>
                                            <p:cond delay="0"/>
                                          </p:stCondLst>
                                        </p:cTn>
                                        <p:tgtEl>
                                          <p:spTgt spid="48"/>
                                        </p:tgtEl>
                                        <p:attrNameLst>
                                          <p:attrName>style.visibility</p:attrName>
                                        </p:attrNameLst>
                                      </p:cBhvr>
                                      <p:to>
                                        <p:strVal val="hidden"/>
                                      </p:to>
                                    </p:set>
                                  </p:childTnLst>
                                </p:cTn>
                              </p:par>
                              <p:par>
                                <p:cTn id="90" presetID="1" presetClass="exit" presetSubtype="0" fill="hold" grpId="1" nodeType="withEffect">
                                  <p:stCondLst>
                                    <p:cond delay="0"/>
                                  </p:stCondLst>
                                  <p:childTnLst>
                                    <p:set>
                                      <p:cBhvr>
                                        <p:cTn id="91" dur="1" fill="hold">
                                          <p:stCondLst>
                                            <p:cond delay="0"/>
                                          </p:stCondLst>
                                        </p:cTn>
                                        <p:tgtEl>
                                          <p:spTgt spid="49"/>
                                        </p:tgtEl>
                                        <p:attrNameLst>
                                          <p:attrName>style.visibility</p:attrName>
                                        </p:attrNameLst>
                                      </p:cBhvr>
                                      <p:to>
                                        <p:strVal val="hidden"/>
                                      </p:to>
                                    </p:set>
                                  </p:childTnLst>
                                </p:cTn>
                              </p:par>
                              <p:par>
                                <p:cTn id="92" presetID="1" presetClass="exit" presetSubtype="0" fill="hold" grpId="1" nodeType="withEffect">
                                  <p:stCondLst>
                                    <p:cond delay="0"/>
                                  </p:stCondLst>
                                  <p:childTnLst>
                                    <p:set>
                                      <p:cBhvr>
                                        <p:cTn id="93" dur="1" fill="hold">
                                          <p:stCondLst>
                                            <p:cond delay="0"/>
                                          </p:stCondLst>
                                        </p:cTn>
                                        <p:tgtEl>
                                          <p:spTgt spid="50"/>
                                        </p:tgtEl>
                                        <p:attrNameLst>
                                          <p:attrName>style.visibility</p:attrName>
                                        </p:attrNameLst>
                                      </p:cBhvr>
                                      <p:to>
                                        <p:strVal val="hidden"/>
                                      </p:to>
                                    </p:set>
                                  </p:childTnLst>
                                </p:cTn>
                              </p:par>
                              <p:par>
                                <p:cTn id="94" presetID="1" presetClass="exit" presetSubtype="0" fill="hold" grpId="0" nodeType="withEffect">
                                  <p:stCondLst>
                                    <p:cond delay="0"/>
                                  </p:stCondLst>
                                  <p:childTnLst>
                                    <p:set>
                                      <p:cBhvr>
                                        <p:cTn id="95" dur="1" fill="hold">
                                          <p:stCondLst>
                                            <p:cond delay="0"/>
                                          </p:stCondLst>
                                        </p:cTn>
                                        <p:tgtEl>
                                          <p:spTgt spid="41"/>
                                        </p:tgtEl>
                                        <p:attrNameLst>
                                          <p:attrName>style.visibility</p:attrName>
                                        </p:attrNameLst>
                                      </p:cBhvr>
                                      <p:to>
                                        <p:strVal val="hidden"/>
                                      </p:to>
                                    </p:set>
                                  </p:childTnLst>
                                </p:cTn>
                              </p:par>
                              <p:par>
                                <p:cTn id="96" presetID="10" presetClass="entr" presetSubtype="0" fill="hold" grpId="0" nodeType="withEffect">
                                  <p:stCondLst>
                                    <p:cond delay="0"/>
                                  </p:stCondLst>
                                  <p:childTnLst>
                                    <p:set>
                                      <p:cBhvr>
                                        <p:cTn id="97" dur="1" fill="hold">
                                          <p:stCondLst>
                                            <p:cond delay="0"/>
                                          </p:stCondLst>
                                        </p:cTn>
                                        <p:tgtEl>
                                          <p:spTgt spid="51"/>
                                        </p:tgtEl>
                                        <p:attrNameLst>
                                          <p:attrName>style.visibility</p:attrName>
                                        </p:attrNameLst>
                                      </p:cBhvr>
                                      <p:to>
                                        <p:strVal val="visible"/>
                                      </p:to>
                                    </p:set>
                                    <p:animEffect transition="in" filter="fade">
                                      <p:cBhvr>
                                        <p:cTn id="98" dur="500"/>
                                        <p:tgtEl>
                                          <p:spTgt spid="51"/>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2"/>
                                        </p:tgtEl>
                                        <p:attrNameLst>
                                          <p:attrName>style.visibility</p:attrName>
                                        </p:attrNameLst>
                                      </p:cBhvr>
                                      <p:to>
                                        <p:strVal val="visible"/>
                                      </p:to>
                                    </p:set>
                                    <p:animEffect transition="in" filter="fade">
                                      <p:cBhvr>
                                        <p:cTn id="103" dur="500"/>
                                        <p:tgtEl>
                                          <p:spTgt spid="2"/>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52"/>
                                        </p:tgtEl>
                                        <p:attrNameLst>
                                          <p:attrName>style.visibility</p:attrName>
                                        </p:attrNameLst>
                                      </p:cBhvr>
                                      <p:to>
                                        <p:strVal val="visible"/>
                                      </p:to>
                                    </p:set>
                                    <p:animEffect transition="in" filter="fade">
                                      <p:cBhvr>
                                        <p:cTn id="106" dur="500"/>
                                        <p:tgtEl>
                                          <p:spTgt spid="52"/>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nodeType="clickEffect">
                                  <p:stCondLst>
                                    <p:cond delay="0"/>
                                  </p:stCondLst>
                                  <p:childTnLst>
                                    <p:set>
                                      <p:cBhvr>
                                        <p:cTn id="110" dur="1" fill="hold">
                                          <p:stCondLst>
                                            <p:cond delay="0"/>
                                          </p:stCondLst>
                                        </p:cTn>
                                        <p:tgtEl>
                                          <p:spTgt spid="5"/>
                                        </p:tgtEl>
                                        <p:attrNameLst>
                                          <p:attrName>style.visibility</p:attrName>
                                        </p:attrNameLst>
                                      </p:cBhvr>
                                      <p:to>
                                        <p:strVal val="visible"/>
                                      </p:to>
                                    </p:set>
                                    <p:animEffect transition="in" filter="fade">
                                      <p:cBhvr>
                                        <p:cTn id="111" dur="500"/>
                                        <p:tgtEl>
                                          <p:spTgt spid="5"/>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53"/>
                                        </p:tgtEl>
                                        <p:attrNameLst>
                                          <p:attrName>style.visibility</p:attrName>
                                        </p:attrNameLst>
                                      </p:cBhvr>
                                      <p:to>
                                        <p:strVal val="visible"/>
                                      </p:to>
                                    </p:set>
                                    <p:animEffect transition="in" filter="fade">
                                      <p:cBhvr>
                                        <p:cTn id="114" dur="500"/>
                                        <p:tgtEl>
                                          <p:spTgt spid="53"/>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nodeType="clickEffect">
                                  <p:stCondLst>
                                    <p:cond delay="0"/>
                                  </p:stCondLst>
                                  <p:childTnLst>
                                    <p:set>
                                      <p:cBhvr>
                                        <p:cTn id="118" dur="1" fill="hold">
                                          <p:stCondLst>
                                            <p:cond delay="0"/>
                                          </p:stCondLst>
                                        </p:cTn>
                                        <p:tgtEl>
                                          <p:spTgt spid="102"/>
                                        </p:tgtEl>
                                        <p:attrNameLst>
                                          <p:attrName>style.visibility</p:attrName>
                                        </p:attrNameLst>
                                      </p:cBhvr>
                                      <p:to>
                                        <p:strVal val="visible"/>
                                      </p:to>
                                    </p:set>
                                    <p:animEffect transition="in" filter="fade">
                                      <p:cBhvr>
                                        <p:cTn id="119" dur="500"/>
                                        <p:tgtEl>
                                          <p:spTgt spid="102"/>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54"/>
                                        </p:tgtEl>
                                        <p:attrNameLst>
                                          <p:attrName>style.visibility</p:attrName>
                                        </p:attrNameLst>
                                      </p:cBhvr>
                                      <p:to>
                                        <p:strVal val="visible"/>
                                      </p:to>
                                    </p:set>
                                    <p:animEffect transition="in" filter="fade">
                                      <p:cBhvr>
                                        <p:cTn id="122" dur="500"/>
                                        <p:tgtEl>
                                          <p:spTgt spid="54"/>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nodeType="clickEffect">
                                  <p:stCondLst>
                                    <p:cond delay="0"/>
                                  </p:stCondLst>
                                  <p:childTnLst>
                                    <p:set>
                                      <p:cBhvr>
                                        <p:cTn id="126" dur="1" fill="hold">
                                          <p:stCondLst>
                                            <p:cond delay="0"/>
                                          </p:stCondLst>
                                        </p:cTn>
                                        <p:tgtEl>
                                          <p:spTgt spid="103"/>
                                        </p:tgtEl>
                                        <p:attrNameLst>
                                          <p:attrName>style.visibility</p:attrName>
                                        </p:attrNameLst>
                                      </p:cBhvr>
                                      <p:to>
                                        <p:strVal val="visible"/>
                                      </p:to>
                                    </p:set>
                                    <p:animEffect transition="in" filter="fade">
                                      <p:cBhvr>
                                        <p:cTn id="127" dur="500"/>
                                        <p:tgtEl>
                                          <p:spTgt spid="103"/>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55"/>
                                        </p:tgtEl>
                                        <p:attrNameLst>
                                          <p:attrName>style.visibility</p:attrName>
                                        </p:attrNameLst>
                                      </p:cBhvr>
                                      <p:to>
                                        <p:strVal val="visible"/>
                                      </p:to>
                                    </p:set>
                                    <p:animEffect transition="in" filter="fade">
                                      <p:cBhvr>
                                        <p:cTn id="13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1" grpId="0"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2" grpId="0" animBg="1"/>
      <p:bldP spid="53" grpId="0" animBg="1"/>
      <p:bldP spid="54" grpId="0" animBg="1"/>
      <p:bldP spid="5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ew - Document Switcher" descr="Graphical user interface&#10;&#10;Description automatically generated with medium confidence">
            <a:extLst>
              <a:ext uri="{FF2B5EF4-FFF2-40B4-BE49-F238E27FC236}">
                <a16:creationId xmlns:a16="http://schemas.microsoft.com/office/drawing/2014/main" id="{E3ABC584-4773-4724-BA5B-A19ACE6ABE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189" y="0"/>
            <a:ext cx="10331621" cy="6858000"/>
          </a:xfrm>
          <a:prstGeom prst="rect">
            <a:avLst/>
          </a:prstGeom>
        </p:spPr>
      </p:pic>
      <p:grpSp>
        <p:nvGrpSpPr>
          <p:cNvPr id="23" name="Highlight Document Switcher">
            <a:extLst>
              <a:ext uri="{FF2B5EF4-FFF2-40B4-BE49-F238E27FC236}">
                <a16:creationId xmlns:a16="http://schemas.microsoft.com/office/drawing/2014/main" id="{ECBF8237-234B-4E0D-90D2-E55B1D6F1F16}"/>
              </a:ext>
            </a:extLst>
          </p:cNvPr>
          <p:cNvGrpSpPr/>
          <p:nvPr/>
        </p:nvGrpSpPr>
        <p:grpSpPr>
          <a:xfrm>
            <a:off x="4159391" y="66399"/>
            <a:ext cx="3698733" cy="324835"/>
            <a:chOff x="4159391" y="66399"/>
            <a:chExt cx="3698733" cy="324835"/>
          </a:xfrm>
        </p:grpSpPr>
        <p:sp>
          <p:nvSpPr>
            <p:cNvPr id="4" name="Rectangle 3">
              <a:extLst>
                <a:ext uri="{FF2B5EF4-FFF2-40B4-BE49-F238E27FC236}">
                  <a16:creationId xmlns:a16="http://schemas.microsoft.com/office/drawing/2014/main" id="{5BE82411-1F8B-4B3A-82CA-96EC83821E91}"/>
                </a:ext>
              </a:extLst>
            </p:cNvPr>
            <p:cNvSpPr/>
            <p:nvPr/>
          </p:nvSpPr>
          <p:spPr>
            <a:xfrm>
              <a:off x="4705191" y="86158"/>
              <a:ext cx="3152933" cy="285318"/>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Arrow: Right 4">
              <a:extLst>
                <a:ext uri="{FF2B5EF4-FFF2-40B4-BE49-F238E27FC236}">
                  <a16:creationId xmlns:a16="http://schemas.microsoft.com/office/drawing/2014/main" id="{CD62E4AE-C996-41F6-93D9-FE98782E006C}"/>
                </a:ext>
              </a:extLst>
            </p:cNvPr>
            <p:cNvSpPr/>
            <p:nvPr/>
          </p:nvSpPr>
          <p:spPr>
            <a:xfrm>
              <a:off x="4159391" y="66399"/>
              <a:ext cx="520403" cy="324835"/>
            </a:xfrm>
            <a:prstGeom prst="rightArrow">
              <a:avLst>
                <a:gd name="adj1" fmla="val 50000"/>
                <a:gd name="adj2" fmla="val 89474"/>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 name="Highlight Report Name">
            <a:extLst>
              <a:ext uri="{FF2B5EF4-FFF2-40B4-BE49-F238E27FC236}">
                <a16:creationId xmlns:a16="http://schemas.microsoft.com/office/drawing/2014/main" id="{D9F221A7-B345-44CA-8F25-73347077FD91}"/>
              </a:ext>
            </a:extLst>
          </p:cNvPr>
          <p:cNvGrpSpPr/>
          <p:nvPr/>
        </p:nvGrpSpPr>
        <p:grpSpPr>
          <a:xfrm>
            <a:off x="4554315" y="757671"/>
            <a:ext cx="2377503" cy="351992"/>
            <a:chOff x="4554315" y="757671"/>
            <a:chExt cx="2377503" cy="351992"/>
          </a:xfrm>
        </p:grpSpPr>
        <p:sp>
          <p:nvSpPr>
            <p:cNvPr id="17" name="Rectangle 16">
              <a:extLst>
                <a:ext uri="{FF2B5EF4-FFF2-40B4-BE49-F238E27FC236}">
                  <a16:creationId xmlns:a16="http://schemas.microsoft.com/office/drawing/2014/main" id="{65FBAEBE-B034-4227-AA03-1A10CC02FB03}"/>
                </a:ext>
              </a:extLst>
            </p:cNvPr>
            <p:cNvSpPr/>
            <p:nvPr/>
          </p:nvSpPr>
          <p:spPr>
            <a:xfrm>
              <a:off x="4872037" y="757671"/>
              <a:ext cx="2059781" cy="351992"/>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Arrow: Right 17">
              <a:extLst>
                <a:ext uri="{FF2B5EF4-FFF2-40B4-BE49-F238E27FC236}">
                  <a16:creationId xmlns:a16="http://schemas.microsoft.com/office/drawing/2014/main" id="{126810BF-7C3A-4278-A788-33A4D78AB4B8}"/>
                </a:ext>
              </a:extLst>
            </p:cNvPr>
            <p:cNvSpPr>
              <a:spLocks noChangeAspect="1"/>
            </p:cNvSpPr>
            <p:nvPr/>
          </p:nvSpPr>
          <p:spPr>
            <a:xfrm>
              <a:off x="4554315" y="839490"/>
              <a:ext cx="301752" cy="188353"/>
            </a:xfrm>
            <a:prstGeom prst="rightArrow">
              <a:avLst>
                <a:gd name="adj1" fmla="val 50000"/>
                <a:gd name="adj2" fmla="val 89474"/>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 name="Highlight Close Button">
            <a:extLst>
              <a:ext uri="{FF2B5EF4-FFF2-40B4-BE49-F238E27FC236}">
                <a16:creationId xmlns:a16="http://schemas.microsoft.com/office/drawing/2014/main" id="{9F639FC0-1F8E-4EE6-BB2C-0DBAF95C7EFA}"/>
              </a:ext>
            </a:extLst>
          </p:cNvPr>
          <p:cNvGrpSpPr/>
          <p:nvPr/>
        </p:nvGrpSpPr>
        <p:grpSpPr>
          <a:xfrm>
            <a:off x="6931819" y="757671"/>
            <a:ext cx="718470" cy="351992"/>
            <a:chOff x="6924676" y="757671"/>
            <a:chExt cx="718470" cy="351992"/>
          </a:xfrm>
        </p:grpSpPr>
        <p:sp>
          <p:nvSpPr>
            <p:cNvPr id="19" name="Rectangle 18">
              <a:extLst>
                <a:ext uri="{FF2B5EF4-FFF2-40B4-BE49-F238E27FC236}">
                  <a16:creationId xmlns:a16="http://schemas.microsoft.com/office/drawing/2014/main" id="{2A78D04A-7198-46BF-B8DD-25C0B131D221}"/>
                </a:ext>
              </a:extLst>
            </p:cNvPr>
            <p:cNvSpPr/>
            <p:nvPr/>
          </p:nvSpPr>
          <p:spPr>
            <a:xfrm>
              <a:off x="6924676" y="757671"/>
              <a:ext cx="395287" cy="351992"/>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Arrow: Right 19">
              <a:extLst>
                <a:ext uri="{FF2B5EF4-FFF2-40B4-BE49-F238E27FC236}">
                  <a16:creationId xmlns:a16="http://schemas.microsoft.com/office/drawing/2014/main" id="{DAA076EB-444C-486C-88A4-061AD59B2411}"/>
                </a:ext>
              </a:extLst>
            </p:cNvPr>
            <p:cNvSpPr>
              <a:spLocks noChangeAspect="1"/>
            </p:cNvSpPr>
            <p:nvPr/>
          </p:nvSpPr>
          <p:spPr>
            <a:xfrm flipH="1">
              <a:off x="7341394" y="839490"/>
              <a:ext cx="301752" cy="188353"/>
            </a:xfrm>
            <a:prstGeom prst="rightArrow">
              <a:avLst>
                <a:gd name="adj1" fmla="val 50000"/>
                <a:gd name="adj2" fmla="val 89474"/>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You can have multiple reports open in View mode...">
            <a:extLst>
              <a:ext uri="{FF2B5EF4-FFF2-40B4-BE49-F238E27FC236}">
                <a16:creationId xmlns:a16="http://schemas.microsoft.com/office/drawing/2014/main" id="{6D0BAAE7-7E28-4946-9E61-D907B5A65C77}"/>
              </a:ext>
            </a:extLst>
          </p:cNvPr>
          <p:cNvSpPr/>
          <p:nvPr/>
        </p:nvSpPr>
        <p:spPr>
          <a:xfrm>
            <a:off x="1524" y="6135624"/>
            <a:ext cx="12188952" cy="722376"/>
          </a:xfrm>
          <a:prstGeom prst="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lvl="0">
              <a:defRPr/>
            </a:pPr>
            <a:r>
              <a:rPr lang="en-US" sz="1800" dirty="0"/>
              <a:t>You can have multiple reports open in View mode. To see which reports are currently open, click on the</a:t>
            </a:r>
            <a:r>
              <a:rPr lang="en-US" sz="1800" b="0" dirty="0"/>
              <a:t> </a:t>
            </a:r>
            <a:r>
              <a:rPr lang="en-US" sz="1800" b="1" dirty="0"/>
              <a:t>Document Switcher</a:t>
            </a:r>
            <a:r>
              <a:rPr lang="en-US" sz="1800" b="0" dirty="0"/>
              <a:t> at the top of the screen.</a:t>
            </a:r>
            <a:endParaRPr lang="en-US" dirty="0"/>
          </a:p>
        </p:txBody>
      </p:sp>
      <p:sp>
        <p:nvSpPr>
          <p:cNvPr id="13" name="Clicking on the name of a report will open it.">
            <a:extLst>
              <a:ext uri="{FF2B5EF4-FFF2-40B4-BE49-F238E27FC236}">
                <a16:creationId xmlns:a16="http://schemas.microsoft.com/office/drawing/2014/main" id="{070F90A4-65C4-4B0C-A503-42F5CB012D6D}"/>
              </a:ext>
            </a:extLst>
          </p:cNvPr>
          <p:cNvSpPr/>
          <p:nvPr/>
        </p:nvSpPr>
        <p:spPr>
          <a:xfrm>
            <a:off x="1524" y="6135624"/>
            <a:ext cx="12188952" cy="722376"/>
          </a:xfrm>
          <a:prstGeom prst="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Clicking on the name of a report will open it.</a:t>
            </a:r>
          </a:p>
        </p:txBody>
      </p:sp>
      <p:sp>
        <p:nvSpPr>
          <p:cNvPr id="14" name="To close a report, click on the close button.">
            <a:extLst>
              <a:ext uri="{FF2B5EF4-FFF2-40B4-BE49-F238E27FC236}">
                <a16:creationId xmlns:a16="http://schemas.microsoft.com/office/drawing/2014/main" id="{2F8A334C-136B-4398-B671-DC5730B83F2C}"/>
              </a:ext>
            </a:extLst>
          </p:cNvPr>
          <p:cNvSpPr/>
          <p:nvPr/>
        </p:nvSpPr>
        <p:spPr>
          <a:xfrm>
            <a:off x="1524" y="6135624"/>
            <a:ext cx="12188952" cy="722376"/>
          </a:xfrm>
          <a:prstGeom prst="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lvl="0">
              <a:defRPr/>
            </a:pPr>
            <a:r>
              <a:rPr lang="en-US" dirty="0"/>
              <a:t>To close a report, click on the close button.</a:t>
            </a:r>
          </a:p>
        </p:txBody>
      </p:sp>
    </p:spTree>
    <p:extLst>
      <p:ext uri="{BB962C8B-B14F-4D97-AF65-F5344CB8AC3E}">
        <p14:creationId xmlns:p14="http://schemas.microsoft.com/office/powerpoint/2010/main" val="3797886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21"/>
                                        </p:tgtEl>
                                      </p:cBhvr>
                                    </p:animEffect>
                                    <p:set>
                                      <p:cBhvr>
                                        <p:cTn id="18" dur="1" fill="hold">
                                          <p:stCondLst>
                                            <p:cond delay="499"/>
                                          </p:stCondLst>
                                        </p:cTn>
                                        <p:tgtEl>
                                          <p:spTgt spid="21"/>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8CD008-7828-4348-AFA5-623BAEDB0E44}"/>
              </a:ext>
            </a:extLst>
          </p:cNvPr>
          <p:cNvSpPr>
            <a:spLocks noGrp="1"/>
          </p:cNvSpPr>
          <p:nvPr>
            <p:ph type="body" sz="quarter" idx="10"/>
          </p:nvPr>
        </p:nvSpPr>
        <p:spPr/>
        <p:txBody>
          <a:bodyPr anchor="ctr"/>
          <a:lstStyle/>
          <a:p>
            <a:pPr algn="ctr"/>
            <a:r>
              <a:rPr lang="en-US" dirty="0"/>
              <a:t>Running Reports:</a:t>
            </a:r>
          </a:p>
          <a:p>
            <a:pPr algn="ctr"/>
            <a:r>
              <a:rPr lang="en-US" dirty="0"/>
              <a:t>Scheduling a Report</a:t>
            </a:r>
          </a:p>
        </p:txBody>
      </p:sp>
    </p:spTree>
    <p:extLst>
      <p:ext uri="{BB962C8B-B14F-4D97-AF65-F5344CB8AC3E}">
        <p14:creationId xmlns:p14="http://schemas.microsoft.com/office/powerpoint/2010/main" val="1137066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nstance Title">
            <a:extLst>
              <a:ext uri="{FF2B5EF4-FFF2-40B4-BE49-F238E27FC236}">
                <a16:creationId xmlns:a16="http://schemas.microsoft.com/office/drawing/2014/main" id="{4AE9C110-C776-4948-9B65-FC24B6ECAE6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29640" y="-364"/>
            <a:ext cx="10332719" cy="6858729"/>
          </a:xfrm>
          <a:prstGeom prst="rect">
            <a:avLst/>
          </a:prstGeom>
        </p:spPr>
      </p:pic>
      <p:grpSp>
        <p:nvGrpSpPr>
          <p:cNvPr id="36" name="Step 1">
            <a:extLst>
              <a:ext uri="{FF2B5EF4-FFF2-40B4-BE49-F238E27FC236}">
                <a16:creationId xmlns:a16="http://schemas.microsoft.com/office/drawing/2014/main" id="{8FB56F15-5A20-4618-BB95-653D056965DD}"/>
              </a:ext>
            </a:extLst>
          </p:cNvPr>
          <p:cNvGrpSpPr/>
          <p:nvPr/>
        </p:nvGrpSpPr>
        <p:grpSpPr>
          <a:xfrm>
            <a:off x="569666" y="1994834"/>
            <a:ext cx="7024934" cy="366712"/>
            <a:chOff x="569666" y="1994834"/>
            <a:chExt cx="7024934" cy="366712"/>
          </a:xfrm>
        </p:grpSpPr>
        <p:sp>
          <p:nvSpPr>
            <p:cNvPr id="29" name="Rectangle 28">
              <a:extLst>
                <a:ext uri="{FF2B5EF4-FFF2-40B4-BE49-F238E27FC236}">
                  <a16:creationId xmlns:a16="http://schemas.microsoft.com/office/drawing/2014/main" id="{ABCAFF2F-76C3-4260-9FAC-921D94284EE5}"/>
                </a:ext>
              </a:extLst>
            </p:cNvPr>
            <p:cNvSpPr/>
            <p:nvPr/>
          </p:nvSpPr>
          <p:spPr>
            <a:xfrm>
              <a:off x="1238250" y="2047875"/>
              <a:ext cx="6356350" cy="260630"/>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Callout: Right Arrow 21">
              <a:extLst>
                <a:ext uri="{FF2B5EF4-FFF2-40B4-BE49-F238E27FC236}">
                  <a16:creationId xmlns:a16="http://schemas.microsoft.com/office/drawing/2014/main" id="{C3AD31D8-F9FB-42F9-B161-8B38FADB2896}"/>
                </a:ext>
              </a:extLst>
            </p:cNvPr>
            <p:cNvSpPr/>
            <p:nvPr/>
          </p:nvSpPr>
          <p:spPr>
            <a:xfrm>
              <a:off x="569666" y="1994834"/>
              <a:ext cx="649536" cy="366712"/>
            </a:xfrm>
            <a:prstGeom prst="rightArrow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1</a:t>
              </a:r>
            </a:p>
          </p:txBody>
        </p:sp>
      </p:grpSp>
      <p:grpSp>
        <p:nvGrpSpPr>
          <p:cNvPr id="37" name="Step 2">
            <a:extLst>
              <a:ext uri="{FF2B5EF4-FFF2-40B4-BE49-F238E27FC236}">
                <a16:creationId xmlns:a16="http://schemas.microsoft.com/office/drawing/2014/main" id="{E4BA6D73-94F9-4974-ADB4-869534C5C936}"/>
              </a:ext>
            </a:extLst>
          </p:cNvPr>
          <p:cNvGrpSpPr/>
          <p:nvPr/>
        </p:nvGrpSpPr>
        <p:grpSpPr>
          <a:xfrm>
            <a:off x="569666" y="3206156"/>
            <a:ext cx="3894384" cy="953888"/>
            <a:chOff x="569666" y="3206156"/>
            <a:chExt cx="3894384" cy="953888"/>
          </a:xfrm>
        </p:grpSpPr>
        <p:grpSp>
          <p:nvGrpSpPr>
            <p:cNvPr id="35" name="Group 34">
              <a:extLst>
                <a:ext uri="{FF2B5EF4-FFF2-40B4-BE49-F238E27FC236}">
                  <a16:creationId xmlns:a16="http://schemas.microsoft.com/office/drawing/2014/main" id="{7343B4E5-0E0C-4B04-8FE5-8DDD4E35C824}"/>
                </a:ext>
              </a:extLst>
            </p:cNvPr>
            <p:cNvGrpSpPr/>
            <p:nvPr/>
          </p:nvGrpSpPr>
          <p:grpSpPr>
            <a:xfrm>
              <a:off x="569666" y="3206156"/>
              <a:ext cx="1080540" cy="366712"/>
              <a:chOff x="569666" y="3208537"/>
              <a:chExt cx="1080540" cy="366712"/>
            </a:xfrm>
          </p:grpSpPr>
          <p:sp>
            <p:nvSpPr>
              <p:cNvPr id="31" name="Rectangle 30">
                <a:extLst>
                  <a:ext uri="{FF2B5EF4-FFF2-40B4-BE49-F238E27FC236}">
                    <a16:creationId xmlns:a16="http://schemas.microsoft.com/office/drawing/2014/main" id="{B71E4B74-BE9F-4BB9-82B9-46969BD58745}"/>
                  </a:ext>
                </a:extLst>
              </p:cNvPr>
              <p:cNvSpPr/>
              <p:nvPr/>
            </p:nvSpPr>
            <p:spPr>
              <a:xfrm>
                <a:off x="1238250" y="3252391"/>
                <a:ext cx="411956" cy="279004"/>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Callout: Right Arrow 31">
                <a:extLst>
                  <a:ext uri="{FF2B5EF4-FFF2-40B4-BE49-F238E27FC236}">
                    <a16:creationId xmlns:a16="http://schemas.microsoft.com/office/drawing/2014/main" id="{19326378-2EF8-489C-B9EA-6542492DEA37}"/>
                  </a:ext>
                </a:extLst>
              </p:cNvPr>
              <p:cNvSpPr/>
              <p:nvPr/>
            </p:nvSpPr>
            <p:spPr>
              <a:xfrm>
                <a:off x="569666" y="3208537"/>
                <a:ext cx="649536" cy="366712"/>
              </a:xfrm>
              <a:prstGeom prst="rightArrow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2</a:t>
                </a:r>
              </a:p>
            </p:txBody>
          </p:sp>
        </p:grpSp>
        <p:sp>
          <p:nvSpPr>
            <p:cNvPr id="30" name="Rectangle 29">
              <a:extLst>
                <a:ext uri="{FF2B5EF4-FFF2-40B4-BE49-F238E27FC236}">
                  <a16:creationId xmlns:a16="http://schemas.microsoft.com/office/drawing/2014/main" id="{CCF5D3F4-EE3B-466E-A8CE-D7E394CEF44A}"/>
                </a:ext>
              </a:extLst>
            </p:cNvPr>
            <p:cNvSpPr/>
            <p:nvPr/>
          </p:nvSpPr>
          <p:spPr>
            <a:xfrm>
              <a:off x="1238250" y="3806825"/>
              <a:ext cx="3225800" cy="353219"/>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0" name="Select Destinations_1">
            <a:extLst>
              <a:ext uri="{FF2B5EF4-FFF2-40B4-BE49-F238E27FC236}">
                <a16:creationId xmlns:a16="http://schemas.microsoft.com/office/drawing/2014/main" id="{98614D8E-57BB-45E0-B6EA-3D77AC899C0B}"/>
              </a:ext>
            </a:extLst>
          </p:cNvPr>
          <p:cNvGrpSpPr/>
          <p:nvPr/>
        </p:nvGrpSpPr>
        <p:grpSpPr>
          <a:xfrm>
            <a:off x="1524" y="-364"/>
            <a:ext cx="12188952" cy="6858729"/>
            <a:chOff x="1524" y="-364"/>
            <a:chExt cx="12188952" cy="6858729"/>
          </a:xfrm>
        </p:grpSpPr>
        <p:sp>
          <p:nvSpPr>
            <p:cNvPr id="39" name="Rectangle 38">
              <a:extLst>
                <a:ext uri="{FF2B5EF4-FFF2-40B4-BE49-F238E27FC236}">
                  <a16:creationId xmlns:a16="http://schemas.microsoft.com/office/drawing/2014/main" id="{34737EC9-A47E-4806-9CD9-DA7CC2ADE5C7}"/>
                </a:ext>
              </a:extLst>
            </p:cNvPr>
            <p:cNvSpPr/>
            <p:nvPr/>
          </p:nvSpPr>
          <p:spPr>
            <a:xfrm>
              <a:off x="1524" y="0"/>
              <a:ext cx="12188952" cy="68580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1" name="Select Destinations_1">
              <a:extLst>
                <a:ext uri="{FF2B5EF4-FFF2-40B4-BE49-F238E27FC236}">
                  <a16:creationId xmlns:a16="http://schemas.microsoft.com/office/drawing/2014/main" id="{8BDE6082-8CD9-4FC2-A716-23DF8FC3F93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29640" y="-364"/>
              <a:ext cx="10332719" cy="6858729"/>
            </a:xfrm>
            <a:prstGeom prst="rect">
              <a:avLst/>
            </a:prstGeom>
          </p:spPr>
        </p:pic>
        <p:sp>
          <p:nvSpPr>
            <p:cNvPr id="43" name="Rectangle 42">
              <a:extLst>
                <a:ext uri="{FF2B5EF4-FFF2-40B4-BE49-F238E27FC236}">
                  <a16:creationId xmlns:a16="http://schemas.microsoft.com/office/drawing/2014/main" id="{DA0082AB-29DA-46CA-94C2-4893D31A0C40}"/>
                </a:ext>
              </a:extLst>
            </p:cNvPr>
            <p:cNvSpPr/>
            <p:nvPr/>
          </p:nvSpPr>
          <p:spPr>
            <a:xfrm>
              <a:off x="9353551" y="875270"/>
              <a:ext cx="364330" cy="296306"/>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Callout: Right Arrow 43">
              <a:extLst>
                <a:ext uri="{FF2B5EF4-FFF2-40B4-BE49-F238E27FC236}">
                  <a16:creationId xmlns:a16="http://schemas.microsoft.com/office/drawing/2014/main" id="{A0EE8EFB-66E2-4849-8DF3-E647E436722B}"/>
                </a:ext>
              </a:extLst>
            </p:cNvPr>
            <p:cNvSpPr/>
            <p:nvPr/>
          </p:nvSpPr>
          <p:spPr>
            <a:xfrm flipH="1">
              <a:off x="9717881" y="840067"/>
              <a:ext cx="649536" cy="366712"/>
            </a:xfrm>
            <a:prstGeom prst="rightArrow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3</a:t>
              </a:r>
            </a:p>
          </p:txBody>
        </p:sp>
        <p:sp>
          <p:nvSpPr>
            <p:cNvPr id="49" name="Rectangle 48">
              <a:extLst>
                <a:ext uri="{FF2B5EF4-FFF2-40B4-BE49-F238E27FC236}">
                  <a16:creationId xmlns:a16="http://schemas.microsoft.com/office/drawing/2014/main" id="{49A563E9-FF49-4442-A4A3-72BFB0F03B25}"/>
                </a:ext>
              </a:extLst>
            </p:cNvPr>
            <p:cNvSpPr/>
            <p:nvPr/>
          </p:nvSpPr>
          <p:spPr>
            <a:xfrm>
              <a:off x="3573780" y="875270"/>
              <a:ext cx="5781949" cy="296306"/>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7" name="Step 4">
            <a:extLst>
              <a:ext uri="{FF2B5EF4-FFF2-40B4-BE49-F238E27FC236}">
                <a16:creationId xmlns:a16="http://schemas.microsoft.com/office/drawing/2014/main" id="{6D582E14-50D8-4D14-A9AC-8B6EC1F9593D}"/>
              </a:ext>
            </a:extLst>
          </p:cNvPr>
          <p:cNvGrpSpPr/>
          <p:nvPr/>
        </p:nvGrpSpPr>
        <p:grpSpPr>
          <a:xfrm>
            <a:off x="2978470" y="1473994"/>
            <a:ext cx="1703068" cy="366712"/>
            <a:chOff x="2978470" y="1473994"/>
            <a:chExt cx="1703068" cy="366712"/>
          </a:xfrm>
        </p:grpSpPr>
        <p:sp>
          <p:nvSpPr>
            <p:cNvPr id="45" name="Rectangle 44">
              <a:extLst>
                <a:ext uri="{FF2B5EF4-FFF2-40B4-BE49-F238E27FC236}">
                  <a16:creationId xmlns:a16="http://schemas.microsoft.com/office/drawing/2014/main" id="{0DABA444-60AD-4445-B49E-6E2159E401F3}"/>
                </a:ext>
              </a:extLst>
            </p:cNvPr>
            <p:cNvSpPr/>
            <p:nvPr/>
          </p:nvSpPr>
          <p:spPr>
            <a:xfrm>
              <a:off x="3628006" y="1488283"/>
              <a:ext cx="1053532" cy="338135"/>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Callout: Right Arrow 45">
              <a:extLst>
                <a:ext uri="{FF2B5EF4-FFF2-40B4-BE49-F238E27FC236}">
                  <a16:creationId xmlns:a16="http://schemas.microsoft.com/office/drawing/2014/main" id="{900123E0-3A44-49DE-9A79-2C1CC5006FC5}"/>
                </a:ext>
              </a:extLst>
            </p:cNvPr>
            <p:cNvSpPr/>
            <p:nvPr/>
          </p:nvSpPr>
          <p:spPr>
            <a:xfrm>
              <a:off x="2978470" y="1473994"/>
              <a:ext cx="649536" cy="366712"/>
            </a:xfrm>
            <a:prstGeom prst="rightArrow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4</a:t>
              </a:r>
            </a:p>
          </p:txBody>
        </p:sp>
      </p:grpSp>
      <p:pic>
        <p:nvPicPr>
          <p:cNvPr id="14" name="Select Destinations_2">
            <a:extLst>
              <a:ext uri="{FF2B5EF4-FFF2-40B4-BE49-F238E27FC236}">
                <a16:creationId xmlns:a16="http://schemas.microsoft.com/office/drawing/2014/main" id="{88D39BB9-7AF5-4E56-B640-E80F9A378D8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29640" y="-364"/>
            <a:ext cx="10332719" cy="6858729"/>
          </a:xfrm>
          <a:prstGeom prst="rect">
            <a:avLst/>
          </a:prstGeom>
        </p:spPr>
      </p:pic>
      <p:grpSp>
        <p:nvGrpSpPr>
          <p:cNvPr id="58" name="Destination Highlighting">
            <a:extLst>
              <a:ext uri="{FF2B5EF4-FFF2-40B4-BE49-F238E27FC236}">
                <a16:creationId xmlns:a16="http://schemas.microsoft.com/office/drawing/2014/main" id="{BDD06A29-869B-40BA-AFEB-EF8690E21193}"/>
              </a:ext>
            </a:extLst>
          </p:cNvPr>
          <p:cNvGrpSpPr/>
          <p:nvPr/>
        </p:nvGrpSpPr>
        <p:grpSpPr>
          <a:xfrm>
            <a:off x="1989274" y="1487918"/>
            <a:ext cx="1882640" cy="326230"/>
            <a:chOff x="1989274" y="1487918"/>
            <a:chExt cx="1882640" cy="326230"/>
          </a:xfrm>
        </p:grpSpPr>
        <p:sp>
          <p:nvSpPr>
            <p:cNvPr id="54" name="Rectangle 53">
              <a:extLst>
                <a:ext uri="{FF2B5EF4-FFF2-40B4-BE49-F238E27FC236}">
                  <a16:creationId xmlns:a16="http://schemas.microsoft.com/office/drawing/2014/main" id="{075EFDC7-A94A-411C-A977-F77A21B76259}"/>
                </a:ext>
              </a:extLst>
            </p:cNvPr>
            <p:cNvSpPr/>
            <p:nvPr/>
          </p:nvSpPr>
          <p:spPr>
            <a:xfrm>
              <a:off x="2522774" y="1487918"/>
              <a:ext cx="1349140" cy="326230"/>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Arrow: Right 54">
              <a:extLst>
                <a:ext uri="{FF2B5EF4-FFF2-40B4-BE49-F238E27FC236}">
                  <a16:creationId xmlns:a16="http://schemas.microsoft.com/office/drawing/2014/main" id="{16C49200-3EE1-49F7-8EA6-4EAD971D0DB4}"/>
                </a:ext>
              </a:extLst>
            </p:cNvPr>
            <p:cNvSpPr/>
            <p:nvPr/>
          </p:nvSpPr>
          <p:spPr>
            <a:xfrm>
              <a:off x="1989274" y="1487918"/>
              <a:ext cx="520403" cy="324835"/>
            </a:xfrm>
            <a:prstGeom prst="rightArrow">
              <a:avLst>
                <a:gd name="adj1" fmla="val 50000"/>
                <a:gd name="adj2" fmla="val 89474"/>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3" name="Step 5">
            <a:extLst>
              <a:ext uri="{FF2B5EF4-FFF2-40B4-BE49-F238E27FC236}">
                <a16:creationId xmlns:a16="http://schemas.microsoft.com/office/drawing/2014/main" id="{264E8543-1D77-4663-9F93-2ADB60432B56}"/>
              </a:ext>
            </a:extLst>
          </p:cNvPr>
          <p:cNvGrpSpPr/>
          <p:nvPr/>
        </p:nvGrpSpPr>
        <p:grpSpPr>
          <a:xfrm>
            <a:off x="7881218" y="5945701"/>
            <a:ext cx="1268661" cy="366712"/>
            <a:chOff x="7881218" y="5945701"/>
            <a:chExt cx="1268661" cy="366712"/>
          </a:xfrm>
        </p:grpSpPr>
        <p:sp>
          <p:nvSpPr>
            <p:cNvPr id="51" name="Rectangle 50">
              <a:extLst>
                <a:ext uri="{FF2B5EF4-FFF2-40B4-BE49-F238E27FC236}">
                  <a16:creationId xmlns:a16="http://schemas.microsoft.com/office/drawing/2014/main" id="{AF7838EE-75F0-4BFF-BA5B-13EE2210C1E0}"/>
                </a:ext>
              </a:extLst>
            </p:cNvPr>
            <p:cNvSpPr/>
            <p:nvPr/>
          </p:nvSpPr>
          <p:spPr>
            <a:xfrm>
              <a:off x="8530754" y="5956299"/>
              <a:ext cx="619125" cy="345517"/>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Callout: Right Arrow 51">
              <a:extLst>
                <a:ext uri="{FF2B5EF4-FFF2-40B4-BE49-F238E27FC236}">
                  <a16:creationId xmlns:a16="http://schemas.microsoft.com/office/drawing/2014/main" id="{D0ADBEBB-BA15-4DFE-9986-FC8E7AEE3843}"/>
                </a:ext>
              </a:extLst>
            </p:cNvPr>
            <p:cNvSpPr/>
            <p:nvPr/>
          </p:nvSpPr>
          <p:spPr>
            <a:xfrm>
              <a:off x="7881218" y="5945701"/>
              <a:ext cx="649536" cy="366712"/>
            </a:xfrm>
            <a:prstGeom prst="rightArrow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5</a:t>
              </a:r>
            </a:p>
          </p:txBody>
        </p:sp>
      </p:grpSp>
      <p:pic>
        <p:nvPicPr>
          <p:cNvPr id="60" name="Recurrence">
            <a:extLst>
              <a:ext uri="{FF2B5EF4-FFF2-40B4-BE49-F238E27FC236}">
                <a16:creationId xmlns:a16="http://schemas.microsoft.com/office/drawing/2014/main" id="{191C5F0F-BCF1-4A55-BF67-43E7AC4AE94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30189" y="0"/>
            <a:ext cx="10331621" cy="6857999"/>
          </a:xfrm>
          <a:prstGeom prst="rect">
            <a:avLst/>
          </a:prstGeom>
        </p:spPr>
      </p:pic>
      <p:grpSp>
        <p:nvGrpSpPr>
          <p:cNvPr id="62" name="Step 6">
            <a:extLst>
              <a:ext uri="{FF2B5EF4-FFF2-40B4-BE49-F238E27FC236}">
                <a16:creationId xmlns:a16="http://schemas.microsoft.com/office/drawing/2014/main" id="{1D59BB3B-1AA3-435F-8C7A-F0B5E205710D}"/>
              </a:ext>
            </a:extLst>
          </p:cNvPr>
          <p:cNvGrpSpPr/>
          <p:nvPr/>
        </p:nvGrpSpPr>
        <p:grpSpPr>
          <a:xfrm>
            <a:off x="588164" y="2328346"/>
            <a:ext cx="3799686" cy="366712"/>
            <a:chOff x="588164" y="2125146"/>
            <a:chExt cx="3799686" cy="366712"/>
          </a:xfrm>
        </p:grpSpPr>
        <p:sp>
          <p:nvSpPr>
            <p:cNvPr id="41" name="Rectangle 40">
              <a:extLst>
                <a:ext uri="{FF2B5EF4-FFF2-40B4-BE49-F238E27FC236}">
                  <a16:creationId xmlns:a16="http://schemas.microsoft.com/office/drawing/2014/main" id="{D14C1809-97D4-4270-8145-C448743866E0}"/>
                </a:ext>
              </a:extLst>
            </p:cNvPr>
            <p:cNvSpPr/>
            <p:nvPr/>
          </p:nvSpPr>
          <p:spPr>
            <a:xfrm>
              <a:off x="1242036" y="2171840"/>
              <a:ext cx="3145814" cy="279004"/>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Callout: Right Arrow 41">
              <a:extLst>
                <a:ext uri="{FF2B5EF4-FFF2-40B4-BE49-F238E27FC236}">
                  <a16:creationId xmlns:a16="http://schemas.microsoft.com/office/drawing/2014/main" id="{E8B72E5B-1602-4623-830D-486DB71DC03F}"/>
                </a:ext>
              </a:extLst>
            </p:cNvPr>
            <p:cNvSpPr/>
            <p:nvPr/>
          </p:nvSpPr>
          <p:spPr>
            <a:xfrm>
              <a:off x="588164" y="2125146"/>
              <a:ext cx="649536" cy="366712"/>
            </a:xfrm>
            <a:prstGeom prst="rightArrow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6</a:t>
              </a:r>
            </a:p>
          </p:txBody>
        </p:sp>
      </p:grpSp>
      <p:grpSp>
        <p:nvGrpSpPr>
          <p:cNvPr id="63" name="Step 7">
            <a:extLst>
              <a:ext uri="{FF2B5EF4-FFF2-40B4-BE49-F238E27FC236}">
                <a16:creationId xmlns:a16="http://schemas.microsoft.com/office/drawing/2014/main" id="{D52EEDD8-FFCC-46D0-9B60-20F381F0AA10}"/>
              </a:ext>
            </a:extLst>
          </p:cNvPr>
          <p:cNvGrpSpPr/>
          <p:nvPr/>
        </p:nvGrpSpPr>
        <p:grpSpPr>
          <a:xfrm>
            <a:off x="1444228" y="982301"/>
            <a:ext cx="1908572" cy="366712"/>
            <a:chOff x="588164" y="2125146"/>
            <a:chExt cx="1908572" cy="366712"/>
          </a:xfrm>
        </p:grpSpPr>
        <p:sp>
          <p:nvSpPr>
            <p:cNvPr id="64" name="Rectangle 63">
              <a:extLst>
                <a:ext uri="{FF2B5EF4-FFF2-40B4-BE49-F238E27FC236}">
                  <a16:creationId xmlns:a16="http://schemas.microsoft.com/office/drawing/2014/main" id="{B22E40BE-B24B-4828-9500-25A85EED1EE0}"/>
                </a:ext>
              </a:extLst>
            </p:cNvPr>
            <p:cNvSpPr/>
            <p:nvPr/>
          </p:nvSpPr>
          <p:spPr>
            <a:xfrm>
              <a:off x="1242036" y="2171840"/>
              <a:ext cx="1254700" cy="279004"/>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Callout: Right Arrow 64">
              <a:extLst>
                <a:ext uri="{FF2B5EF4-FFF2-40B4-BE49-F238E27FC236}">
                  <a16:creationId xmlns:a16="http://schemas.microsoft.com/office/drawing/2014/main" id="{E0DC3ED2-AF46-4F55-885F-70E95E06762E}"/>
                </a:ext>
              </a:extLst>
            </p:cNvPr>
            <p:cNvSpPr/>
            <p:nvPr/>
          </p:nvSpPr>
          <p:spPr>
            <a:xfrm>
              <a:off x="588164" y="2125146"/>
              <a:ext cx="649536" cy="366712"/>
            </a:xfrm>
            <a:prstGeom prst="rightArrow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7</a:t>
              </a:r>
            </a:p>
          </p:txBody>
        </p:sp>
      </p:grpSp>
      <p:pic>
        <p:nvPicPr>
          <p:cNvPr id="34" name="Schedule - Report Features Screen">
            <a:extLst>
              <a:ext uri="{FF2B5EF4-FFF2-40B4-BE49-F238E27FC236}">
                <a16:creationId xmlns:a16="http://schemas.microsoft.com/office/drawing/2014/main" id="{F754DBB9-FD1F-469A-8163-BC65E6ECA61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30190" y="0"/>
            <a:ext cx="10331619" cy="6857999"/>
          </a:xfrm>
          <a:prstGeom prst="rect">
            <a:avLst/>
          </a:prstGeom>
        </p:spPr>
      </p:pic>
      <p:grpSp>
        <p:nvGrpSpPr>
          <p:cNvPr id="38" name="Step 8">
            <a:extLst>
              <a:ext uri="{FF2B5EF4-FFF2-40B4-BE49-F238E27FC236}">
                <a16:creationId xmlns:a16="http://schemas.microsoft.com/office/drawing/2014/main" id="{10E2AA66-B6EA-4AF3-A7C3-47246A2C90DD}"/>
              </a:ext>
            </a:extLst>
          </p:cNvPr>
          <p:cNvGrpSpPr/>
          <p:nvPr/>
        </p:nvGrpSpPr>
        <p:grpSpPr>
          <a:xfrm>
            <a:off x="538746" y="1811662"/>
            <a:ext cx="7126078" cy="366712"/>
            <a:chOff x="538746" y="1811662"/>
            <a:chExt cx="7126078" cy="366712"/>
          </a:xfrm>
        </p:grpSpPr>
        <p:sp>
          <p:nvSpPr>
            <p:cNvPr id="40" name="Rectangle 39">
              <a:extLst>
                <a:ext uri="{FF2B5EF4-FFF2-40B4-BE49-F238E27FC236}">
                  <a16:creationId xmlns:a16="http://schemas.microsoft.com/office/drawing/2014/main" id="{CEF5471C-8CF0-4031-8E3C-89F1280EFBCF}"/>
                </a:ext>
              </a:extLst>
            </p:cNvPr>
            <p:cNvSpPr/>
            <p:nvPr/>
          </p:nvSpPr>
          <p:spPr>
            <a:xfrm>
              <a:off x="1188282" y="1811662"/>
              <a:ext cx="6476542" cy="366712"/>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Callout: Right Arrow 47">
              <a:extLst>
                <a:ext uri="{FF2B5EF4-FFF2-40B4-BE49-F238E27FC236}">
                  <a16:creationId xmlns:a16="http://schemas.microsoft.com/office/drawing/2014/main" id="{93C60B9E-B63D-4352-8037-A0AB7211BEBE}"/>
                </a:ext>
              </a:extLst>
            </p:cNvPr>
            <p:cNvSpPr/>
            <p:nvPr/>
          </p:nvSpPr>
          <p:spPr>
            <a:xfrm>
              <a:off x="538746" y="1811662"/>
              <a:ext cx="649536" cy="366712"/>
            </a:xfrm>
            <a:prstGeom prst="rightArrow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8</a:t>
              </a:r>
            </a:p>
          </p:txBody>
        </p:sp>
      </p:grpSp>
      <p:grpSp>
        <p:nvGrpSpPr>
          <p:cNvPr id="56" name="Step 9">
            <a:extLst>
              <a:ext uri="{FF2B5EF4-FFF2-40B4-BE49-F238E27FC236}">
                <a16:creationId xmlns:a16="http://schemas.microsoft.com/office/drawing/2014/main" id="{0E1147CE-C11C-4FCF-9455-F88C484BB0DC}"/>
              </a:ext>
            </a:extLst>
          </p:cNvPr>
          <p:cNvGrpSpPr/>
          <p:nvPr/>
        </p:nvGrpSpPr>
        <p:grpSpPr>
          <a:xfrm>
            <a:off x="8897886" y="2946550"/>
            <a:ext cx="2013954" cy="366712"/>
            <a:chOff x="538746" y="1811662"/>
            <a:chExt cx="2013954" cy="366712"/>
          </a:xfrm>
        </p:grpSpPr>
        <p:sp>
          <p:nvSpPr>
            <p:cNvPr id="57" name="Rectangle 56">
              <a:extLst>
                <a:ext uri="{FF2B5EF4-FFF2-40B4-BE49-F238E27FC236}">
                  <a16:creationId xmlns:a16="http://schemas.microsoft.com/office/drawing/2014/main" id="{E7D02DEE-374A-46A7-8079-D2BC22A5B643}"/>
                </a:ext>
              </a:extLst>
            </p:cNvPr>
            <p:cNvSpPr/>
            <p:nvPr/>
          </p:nvSpPr>
          <p:spPr>
            <a:xfrm>
              <a:off x="1188282" y="1811662"/>
              <a:ext cx="1364418" cy="366712"/>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Callout: Right Arrow 58">
              <a:extLst>
                <a:ext uri="{FF2B5EF4-FFF2-40B4-BE49-F238E27FC236}">
                  <a16:creationId xmlns:a16="http://schemas.microsoft.com/office/drawing/2014/main" id="{9EF2BCA7-BD4A-4879-AEB7-93A41068C08A}"/>
                </a:ext>
              </a:extLst>
            </p:cNvPr>
            <p:cNvSpPr/>
            <p:nvPr/>
          </p:nvSpPr>
          <p:spPr>
            <a:xfrm>
              <a:off x="538746" y="1811662"/>
              <a:ext cx="649536" cy="366712"/>
            </a:xfrm>
            <a:prstGeom prst="rightArrow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9</a:t>
              </a:r>
            </a:p>
          </p:txBody>
        </p:sp>
      </p:grpSp>
      <p:grpSp>
        <p:nvGrpSpPr>
          <p:cNvPr id="61" name="Prompts">
            <a:extLst>
              <a:ext uri="{FF2B5EF4-FFF2-40B4-BE49-F238E27FC236}">
                <a16:creationId xmlns:a16="http://schemas.microsoft.com/office/drawing/2014/main" id="{C9489068-D800-48AB-A309-CA910856BBD9}"/>
              </a:ext>
            </a:extLst>
          </p:cNvPr>
          <p:cNvGrpSpPr/>
          <p:nvPr/>
        </p:nvGrpSpPr>
        <p:grpSpPr>
          <a:xfrm>
            <a:off x="0" y="0"/>
            <a:ext cx="12188952" cy="6858000"/>
            <a:chOff x="0" y="0"/>
            <a:chExt cx="12188952" cy="6858000"/>
          </a:xfrm>
        </p:grpSpPr>
        <p:grpSp>
          <p:nvGrpSpPr>
            <p:cNvPr id="66" name="Prompts">
              <a:extLst>
                <a:ext uri="{FF2B5EF4-FFF2-40B4-BE49-F238E27FC236}">
                  <a16:creationId xmlns:a16="http://schemas.microsoft.com/office/drawing/2014/main" id="{DB207C52-DA8C-4DFF-B39D-976A54AF3705}"/>
                </a:ext>
              </a:extLst>
            </p:cNvPr>
            <p:cNvGrpSpPr/>
            <p:nvPr/>
          </p:nvGrpSpPr>
          <p:grpSpPr>
            <a:xfrm>
              <a:off x="0" y="0"/>
              <a:ext cx="12188952" cy="6858000"/>
              <a:chOff x="-12928209" y="-92878"/>
              <a:chExt cx="12188952" cy="6858000"/>
            </a:xfrm>
          </p:grpSpPr>
          <p:sp>
            <p:nvSpPr>
              <p:cNvPr id="70" name="Rectangle 69">
                <a:extLst>
                  <a:ext uri="{FF2B5EF4-FFF2-40B4-BE49-F238E27FC236}">
                    <a16:creationId xmlns:a16="http://schemas.microsoft.com/office/drawing/2014/main" id="{CE8405BD-4942-4B70-8BD7-F2F7484AFEF6}"/>
                  </a:ext>
                </a:extLst>
              </p:cNvPr>
              <p:cNvSpPr/>
              <p:nvPr/>
            </p:nvSpPr>
            <p:spPr>
              <a:xfrm>
                <a:off x="-12928209" y="-92878"/>
                <a:ext cx="12188952" cy="68580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71" name="Schedule - Prompts">
                <a:extLst>
                  <a:ext uri="{FF2B5EF4-FFF2-40B4-BE49-F238E27FC236}">
                    <a16:creationId xmlns:a16="http://schemas.microsoft.com/office/drawing/2014/main" id="{F90E29ED-39E4-4502-8F26-1E1401ADA8DF}"/>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1999543" y="-92878"/>
                <a:ext cx="10331619" cy="6857999"/>
              </a:xfrm>
              <a:prstGeom prst="rect">
                <a:avLst/>
              </a:prstGeom>
            </p:spPr>
          </p:pic>
        </p:grpSp>
        <p:grpSp>
          <p:nvGrpSpPr>
            <p:cNvPr id="67" name="Step 10">
              <a:extLst>
                <a:ext uri="{FF2B5EF4-FFF2-40B4-BE49-F238E27FC236}">
                  <a16:creationId xmlns:a16="http://schemas.microsoft.com/office/drawing/2014/main" id="{2DF0AEF0-216B-4BFF-9358-435D443108DF}"/>
                </a:ext>
              </a:extLst>
            </p:cNvPr>
            <p:cNvGrpSpPr/>
            <p:nvPr/>
          </p:nvGrpSpPr>
          <p:grpSpPr>
            <a:xfrm>
              <a:off x="1626530" y="1438661"/>
              <a:ext cx="3455058" cy="504662"/>
              <a:chOff x="1626530" y="1438661"/>
              <a:chExt cx="3455058" cy="504662"/>
            </a:xfrm>
          </p:grpSpPr>
          <p:sp>
            <p:nvSpPr>
              <p:cNvPr id="68" name="Rectangle 67">
                <a:extLst>
                  <a:ext uri="{FF2B5EF4-FFF2-40B4-BE49-F238E27FC236}">
                    <a16:creationId xmlns:a16="http://schemas.microsoft.com/office/drawing/2014/main" id="{E80D1C27-D3AC-4EE8-BE54-CAB3DE39005E}"/>
                  </a:ext>
                </a:extLst>
              </p:cNvPr>
              <p:cNvSpPr/>
              <p:nvPr/>
            </p:nvSpPr>
            <p:spPr>
              <a:xfrm>
                <a:off x="2301266" y="1438661"/>
                <a:ext cx="2780322" cy="504662"/>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Callout: Right Arrow 68">
                <a:extLst>
                  <a:ext uri="{FF2B5EF4-FFF2-40B4-BE49-F238E27FC236}">
                    <a16:creationId xmlns:a16="http://schemas.microsoft.com/office/drawing/2014/main" id="{00E6549E-F754-4CA2-9DE1-2013732AEE98}"/>
                  </a:ext>
                </a:extLst>
              </p:cNvPr>
              <p:cNvSpPr/>
              <p:nvPr/>
            </p:nvSpPr>
            <p:spPr>
              <a:xfrm>
                <a:off x="1626530" y="1507636"/>
                <a:ext cx="649536" cy="366712"/>
              </a:xfrm>
              <a:prstGeom prst="rightArrow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10</a:t>
                </a:r>
              </a:p>
            </p:txBody>
          </p:sp>
        </p:grpSp>
      </p:grpSp>
      <p:grpSp>
        <p:nvGrpSpPr>
          <p:cNvPr id="2" name="Completed Prompts">
            <a:extLst>
              <a:ext uri="{FF2B5EF4-FFF2-40B4-BE49-F238E27FC236}">
                <a16:creationId xmlns:a16="http://schemas.microsoft.com/office/drawing/2014/main" id="{D71CAA43-7B78-46A7-8D11-156AE91CD5BE}"/>
              </a:ext>
            </a:extLst>
          </p:cNvPr>
          <p:cNvGrpSpPr/>
          <p:nvPr/>
        </p:nvGrpSpPr>
        <p:grpSpPr>
          <a:xfrm>
            <a:off x="930191" y="0"/>
            <a:ext cx="10331619" cy="6857999"/>
            <a:chOff x="930191" y="0"/>
            <a:chExt cx="10331619" cy="6857999"/>
          </a:xfrm>
        </p:grpSpPr>
        <p:pic>
          <p:nvPicPr>
            <p:cNvPr id="84" name="Schedule - Prompts - Apply Button">
              <a:extLst>
                <a:ext uri="{FF2B5EF4-FFF2-40B4-BE49-F238E27FC236}">
                  <a16:creationId xmlns:a16="http://schemas.microsoft.com/office/drawing/2014/main" id="{EB61843A-DD17-4F04-8888-6A1C49ED891D}"/>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930191" y="0"/>
              <a:ext cx="10331619" cy="6857999"/>
            </a:xfrm>
            <a:prstGeom prst="rect">
              <a:avLst/>
            </a:prstGeom>
          </p:spPr>
        </p:pic>
        <p:grpSp>
          <p:nvGrpSpPr>
            <p:cNvPr id="72" name="Step 11">
              <a:extLst>
                <a:ext uri="{FF2B5EF4-FFF2-40B4-BE49-F238E27FC236}">
                  <a16:creationId xmlns:a16="http://schemas.microsoft.com/office/drawing/2014/main" id="{CD20CF04-095B-4AB5-A5BE-49C2E8D472FF}"/>
                </a:ext>
              </a:extLst>
            </p:cNvPr>
            <p:cNvGrpSpPr/>
            <p:nvPr/>
          </p:nvGrpSpPr>
          <p:grpSpPr>
            <a:xfrm>
              <a:off x="8054110" y="5731510"/>
              <a:ext cx="1300597" cy="366712"/>
              <a:chOff x="8587510" y="1616710"/>
              <a:chExt cx="1300597" cy="366712"/>
            </a:xfrm>
          </p:grpSpPr>
          <p:sp>
            <p:nvSpPr>
              <p:cNvPr id="73" name="Rectangle 72">
                <a:extLst>
                  <a:ext uri="{FF2B5EF4-FFF2-40B4-BE49-F238E27FC236}">
                    <a16:creationId xmlns:a16="http://schemas.microsoft.com/office/drawing/2014/main" id="{360DE69F-5E2F-46ED-AD92-BEC3E9830773}"/>
                  </a:ext>
                </a:extLst>
              </p:cNvPr>
              <p:cNvSpPr/>
              <p:nvPr/>
            </p:nvSpPr>
            <p:spPr>
              <a:xfrm>
                <a:off x="9238570" y="1633855"/>
                <a:ext cx="649537" cy="337820"/>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Callout: Right Arrow 73">
                <a:extLst>
                  <a:ext uri="{FF2B5EF4-FFF2-40B4-BE49-F238E27FC236}">
                    <a16:creationId xmlns:a16="http://schemas.microsoft.com/office/drawing/2014/main" id="{9366ABF1-AC26-45FC-B067-088D307DB6F8}"/>
                  </a:ext>
                </a:extLst>
              </p:cNvPr>
              <p:cNvSpPr/>
              <p:nvPr/>
            </p:nvSpPr>
            <p:spPr>
              <a:xfrm>
                <a:off x="8587510" y="1616710"/>
                <a:ext cx="649536" cy="366712"/>
              </a:xfrm>
              <a:prstGeom prst="rightArrow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11</a:t>
                </a:r>
              </a:p>
            </p:txBody>
          </p:sp>
        </p:grpSp>
      </p:grpSp>
      <p:grpSp>
        <p:nvGrpSpPr>
          <p:cNvPr id="75" name="Schedule">
            <a:extLst>
              <a:ext uri="{FF2B5EF4-FFF2-40B4-BE49-F238E27FC236}">
                <a16:creationId xmlns:a16="http://schemas.microsoft.com/office/drawing/2014/main" id="{BF8C387A-66BE-46CE-9AAC-5459CB0A312E}"/>
              </a:ext>
            </a:extLst>
          </p:cNvPr>
          <p:cNvGrpSpPr/>
          <p:nvPr/>
        </p:nvGrpSpPr>
        <p:grpSpPr>
          <a:xfrm>
            <a:off x="928666" y="0"/>
            <a:ext cx="10331619" cy="6857999"/>
            <a:chOff x="928666" y="0"/>
            <a:chExt cx="10331619" cy="6857999"/>
          </a:xfrm>
        </p:grpSpPr>
        <p:pic>
          <p:nvPicPr>
            <p:cNvPr id="76" name="Schedule">
              <a:extLst>
                <a:ext uri="{FF2B5EF4-FFF2-40B4-BE49-F238E27FC236}">
                  <a16:creationId xmlns:a16="http://schemas.microsoft.com/office/drawing/2014/main" id="{91743AFE-E672-4E69-8234-7A1EFA1A9FEA}"/>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928666" y="0"/>
              <a:ext cx="10331619" cy="6857999"/>
            </a:xfrm>
            <a:prstGeom prst="rect">
              <a:avLst/>
            </a:prstGeom>
          </p:spPr>
        </p:pic>
        <p:grpSp>
          <p:nvGrpSpPr>
            <p:cNvPr id="77" name="Step 12">
              <a:extLst>
                <a:ext uri="{FF2B5EF4-FFF2-40B4-BE49-F238E27FC236}">
                  <a16:creationId xmlns:a16="http://schemas.microsoft.com/office/drawing/2014/main" id="{D0772949-4C82-40F0-AB32-4854D054E090}"/>
                </a:ext>
              </a:extLst>
            </p:cNvPr>
            <p:cNvGrpSpPr/>
            <p:nvPr/>
          </p:nvGrpSpPr>
          <p:grpSpPr>
            <a:xfrm>
              <a:off x="9466460" y="6521450"/>
              <a:ext cx="1300597" cy="311150"/>
              <a:chOff x="7163385" y="1646872"/>
              <a:chExt cx="1300597" cy="311150"/>
            </a:xfrm>
          </p:grpSpPr>
          <p:sp>
            <p:nvSpPr>
              <p:cNvPr id="79" name="Rectangle 78">
                <a:extLst>
                  <a:ext uri="{FF2B5EF4-FFF2-40B4-BE49-F238E27FC236}">
                    <a16:creationId xmlns:a16="http://schemas.microsoft.com/office/drawing/2014/main" id="{EB668D89-47AE-41BA-ADF1-DC4517D434F3}"/>
                  </a:ext>
                </a:extLst>
              </p:cNvPr>
              <p:cNvSpPr/>
              <p:nvPr/>
            </p:nvSpPr>
            <p:spPr>
              <a:xfrm>
                <a:off x="7814445" y="1646872"/>
                <a:ext cx="649537" cy="311150"/>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Callout: Right Arrow 79">
                <a:extLst>
                  <a:ext uri="{FF2B5EF4-FFF2-40B4-BE49-F238E27FC236}">
                    <a16:creationId xmlns:a16="http://schemas.microsoft.com/office/drawing/2014/main" id="{2F5536A7-0191-4163-8E8B-3329E2976529}"/>
                  </a:ext>
                </a:extLst>
              </p:cNvPr>
              <p:cNvSpPr/>
              <p:nvPr/>
            </p:nvSpPr>
            <p:spPr>
              <a:xfrm>
                <a:off x="7163385" y="1646872"/>
                <a:ext cx="649536" cy="311150"/>
              </a:xfrm>
              <a:prstGeom prst="rightArrow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12</a:t>
                </a:r>
              </a:p>
            </p:txBody>
          </p:sp>
        </p:grpSp>
      </p:grpSp>
      <p:sp>
        <p:nvSpPr>
          <p:cNvPr id="81" name="If you have chosen to schedule a report...">
            <a:extLst>
              <a:ext uri="{FF2B5EF4-FFF2-40B4-BE49-F238E27FC236}">
                <a16:creationId xmlns:a16="http://schemas.microsoft.com/office/drawing/2014/main" id="{B4634F93-4A95-4907-AC46-A6E72147F732}"/>
              </a:ext>
            </a:extLst>
          </p:cNvPr>
          <p:cNvSpPr/>
          <p:nvPr/>
        </p:nvSpPr>
        <p:spPr>
          <a:xfrm>
            <a:off x="1524" y="6135624"/>
            <a:ext cx="12188952" cy="722376"/>
          </a:xfrm>
          <a:prstGeom prst="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defRPr/>
            </a:pPr>
            <a:r>
              <a:rPr lang="en-US" dirty="0"/>
              <a:t>If you have chosen to schedule a report, you will be taken to the </a:t>
            </a:r>
            <a:r>
              <a:rPr lang="en-US" b="1" dirty="0"/>
              <a:t>Schedule</a:t>
            </a:r>
            <a:r>
              <a:rPr lang="en-US" dirty="0"/>
              <a:t> screen. On that screen, you will need to make several selections.</a:t>
            </a:r>
          </a:p>
        </p:txBody>
      </p:sp>
      <p:sp>
        <p:nvSpPr>
          <p:cNvPr id="82" name="First, decide what to call your report...">
            <a:extLst>
              <a:ext uri="{FF2B5EF4-FFF2-40B4-BE49-F238E27FC236}">
                <a16:creationId xmlns:a16="http://schemas.microsoft.com/office/drawing/2014/main" id="{D02B00D0-CD4D-4928-9E92-563218DB32D4}"/>
              </a:ext>
            </a:extLst>
          </p:cNvPr>
          <p:cNvSpPr/>
          <p:nvPr/>
        </p:nvSpPr>
        <p:spPr>
          <a:xfrm>
            <a:off x="1524" y="6135624"/>
            <a:ext cx="12188952" cy="722376"/>
          </a:xfrm>
          <a:prstGeom prst="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dirty="0"/>
              <a:t>First, decide what to call your</a:t>
            </a:r>
            <a:r>
              <a:rPr lang="en-US" b="0" dirty="0"/>
              <a:t> report. By default, the title will match the report’s name.</a:t>
            </a:r>
          </a:p>
        </p:txBody>
      </p:sp>
      <p:sp>
        <p:nvSpPr>
          <p:cNvPr id="83" name="The default delivery destination is your Instances folder...">
            <a:extLst>
              <a:ext uri="{FF2B5EF4-FFF2-40B4-BE49-F238E27FC236}">
                <a16:creationId xmlns:a16="http://schemas.microsoft.com/office/drawing/2014/main" id="{FB01E6CE-277B-41C5-B81B-FD855B83DC32}"/>
              </a:ext>
            </a:extLst>
          </p:cNvPr>
          <p:cNvSpPr/>
          <p:nvPr/>
        </p:nvSpPr>
        <p:spPr>
          <a:xfrm>
            <a:off x="1524" y="6135624"/>
            <a:ext cx="12188952" cy="722376"/>
          </a:xfrm>
          <a:prstGeom prst="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b="0" dirty="0"/>
              <a:t>The default </a:t>
            </a:r>
            <a:r>
              <a:rPr lang="en-US" b="1" dirty="0"/>
              <a:t>delivery destination</a:t>
            </a:r>
            <a:r>
              <a:rPr lang="en-US" b="0" dirty="0"/>
              <a:t> is your </a:t>
            </a:r>
            <a:r>
              <a:rPr lang="en-US" b="1" dirty="0"/>
              <a:t>Instances</a:t>
            </a:r>
            <a:r>
              <a:rPr lang="en-US" b="0" dirty="0"/>
              <a:t> folder. Optionally, you can choose to save a copy in your BI Inbox as well. Click on </a:t>
            </a:r>
            <a:r>
              <a:rPr lang="en-US" b="1" dirty="0"/>
              <a:t>Add</a:t>
            </a:r>
            <a:r>
              <a:rPr lang="en-US" b="0" dirty="0"/>
              <a:t> to specify a new delivery destination.</a:t>
            </a:r>
          </a:p>
        </p:txBody>
      </p:sp>
      <p:sp>
        <p:nvSpPr>
          <p:cNvPr id="85" name="In the Select Destinations popup window...">
            <a:extLst>
              <a:ext uri="{FF2B5EF4-FFF2-40B4-BE49-F238E27FC236}">
                <a16:creationId xmlns:a16="http://schemas.microsoft.com/office/drawing/2014/main" id="{D58ADE90-4DC4-4C55-8D3A-B089CBC4237F}"/>
              </a:ext>
            </a:extLst>
          </p:cNvPr>
          <p:cNvSpPr/>
          <p:nvPr/>
        </p:nvSpPr>
        <p:spPr>
          <a:xfrm>
            <a:off x="1524" y="6135624"/>
            <a:ext cx="12188952" cy="722376"/>
          </a:xfrm>
          <a:prstGeom prst="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dirty="0"/>
              <a:t>In the </a:t>
            </a:r>
            <a:r>
              <a:rPr lang="en-US" b="1" dirty="0"/>
              <a:t>Select Destinations</a:t>
            </a:r>
            <a:r>
              <a:rPr lang="en-US" dirty="0"/>
              <a:t> popup window, click on the blue arrow to expand the list of available destinations. You can also search for options by typing in the </a:t>
            </a:r>
            <a:r>
              <a:rPr lang="en-US" b="1" dirty="0"/>
              <a:t>Select a destination</a:t>
            </a:r>
            <a:r>
              <a:rPr lang="en-US" dirty="0"/>
              <a:t> field.</a:t>
            </a:r>
          </a:p>
        </p:txBody>
      </p:sp>
      <p:sp>
        <p:nvSpPr>
          <p:cNvPr id="86" name="Check the box next to the destination you want to add...">
            <a:extLst>
              <a:ext uri="{FF2B5EF4-FFF2-40B4-BE49-F238E27FC236}">
                <a16:creationId xmlns:a16="http://schemas.microsoft.com/office/drawing/2014/main" id="{38AF5941-7A1D-462F-A596-F6D51AF7FFCE}"/>
              </a:ext>
            </a:extLst>
          </p:cNvPr>
          <p:cNvSpPr/>
          <p:nvPr/>
        </p:nvSpPr>
        <p:spPr>
          <a:xfrm>
            <a:off x="1524" y="6135624"/>
            <a:ext cx="12188952" cy="722376"/>
          </a:xfrm>
          <a:prstGeom prst="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dirty="0"/>
              <a:t>Check the box next to the destination you want to add.</a:t>
            </a:r>
          </a:p>
        </p:txBody>
      </p:sp>
      <p:sp>
        <p:nvSpPr>
          <p:cNvPr id="87" name="Selecting the name of a destination from...">
            <a:extLst>
              <a:ext uri="{FF2B5EF4-FFF2-40B4-BE49-F238E27FC236}">
                <a16:creationId xmlns:a16="http://schemas.microsoft.com/office/drawing/2014/main" id="{98993B4B-9ABD-4B50-8B24-6AA4719BAC6D}"/>
              </a:ext>
            </a:extLst>
          </p:cNvPr>
          <p:cNvSpPr/>
          <p:nvPr/>
        </p:nvSpPr>
        <p:spPr>
          <a:xfrm>
            <a:off x="1524" y="6135624"/>
            <a:ext cx="12188952" cy="722376"/>
          </a:xfrm>
          <a:prstGeom prst="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dirty="0"/>
              <a:t>Selecting the name of a destination from the left side of the popup will display a list of configuration options.</a:t>
            </a:r>
          </a:p>
        </p:txBody>
      </p:sp>
      <p:sp>
        <p:nvSpPr>
          <p:cNvPr id="88" name="Click on Confirm to close the popup window.">
            <a:extLst>
              <a:ext uri="{FF2B5EF4-FFF2-40B4-BE49-F238E27FC236}">
                <a16:creationId xmlns:a16="http://schemas.microsoft.com/office/drawing/2014/main" id="{63B48DEB-3719-44CE-A7AF-DE6B4F156610}"/>
              </a:ext>
            </a:extLst>
          </p:cNvPr>
          <p:cNvSpPr/>
          <p:nvPr/>
        </p:nvSpPr>
        <p:spPr>
          <a:xfrm>
            <a:off x="1524" y="0"/>
            <a:ext cx="12188952" cy="722376"/>
          </a:xfrm>
          <a:prstGeom prst="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dirty="0"/>
              <a:t>Click on </a:t>
            </a:r>
            <a:r>
              <a:rPr lang="en-US" b="1" dirty="0"/>
              <a:t>Confirm</a:t>
            </a:r>
            <a:r>
              <a:rPr lang="en-US" dirty="0"/>
              <a:t> to close the popup window.</a:t>
            </a:r>
          </a:p>
        </p:txBody>
      </p:sp>
      <p:sp>
        <p:nvSpPr>
          <p:cNvPr id="89" name="Back on the Schedule screen...">
            <a:extLst>
              <a:ext uri="{FF2B5EF4-FFF2-40B4-BE49-F238E27FC236}">
                <a16:creationId xmlns:a16="http://schemas.microsoft.com/office/drawing/2014/main" id="{3510ED9F-2B1F-4D3B-A96A-9C83B4776C56}"/>
              </a:ext>
            </a:extLst>
          </p:cNvPr>
          <p:cNvSpPr/>
          <p:nvPr/>
        </p:nvSpPr>
        <p:spPr>
          <a:xfrm>
            <a:off x="1524" y="6135624"/>
            <a:ext cx="12188952" cy="722376"/>
          </a:xfrm>
          <a:prstGeom prst="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dirty="0"/>
              <a:t>Back on the Schedule screen, scroll down to find the </a:t>
            </a:r>
            <a:r>
              <a:rPr lang="en-US" b="1" dirty="0"/>
              <a:t>Recurrence </a:t>
            </a:r>
            <a:r>
              <a:rPr lang="en-US" dirty="0"/>
              <a:t>drop-down menu. Here you can specify whether to run the report immediately by selecting </a:t>
            </a:r>
            <a:r>
              <a:rPr lang="en-US" b="1" dirty="0"/>
              <a:t>Now</a:t>
            </a:r>
            <a:r>
              <a:rPr lang="en-US" dirty="0"/>
              <a:t> or to schedule it for a future time.</a:t>
            </a:r>
          </a:p>
        </p:txBody>
      </p:sp>
      <p:sp>
        <p:nvSpPr>
          <p:cNvPr id="90" name="When the title, destinations, and recurrence fields have been completed...">
            <a:extLst>
              <a:ext uri="{FF2B5EF4-FFF2-40B4-BE49-F238E27FC236}">
                <a16:creationId xmlns:a16="http://schemas.microsoft.com/office/drawing/2014/main" id="{8689367A-B976-4775-8B03-4EE16348A1DB}"/>
              </a:ext>
            </a:extLst>
          </p:cNvPr>
          <p:cNvSpPr/>
          <p:nvPr/>
        </p:nvSpPr>
        <p:spPr>
          <a:xfrm>
            <a:off x="1524" y="6135624"/>
            <a:ext cx="12188952" cy="722376"/>
          </a:xfrm>
          <a:prstGeom prst="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dirty="0"/>
              <a:t>When the title, destinations, and recurrence fields have been completed, click on </a:t>
            </a:r>
            <a:r>
              <a:rPr lang="en-US" b="1" dirty="0"/>
              <a:t>Report Features</a:t>
            </a:r>
            <a:r>
              <a:rPr lang="en-US" dirty="0"/>
              <a:t>. You can ignore the remaining options on the </a:t>
            </a:r>
            <a:r>
              <a:rPr lang="en-US" b="1" dirty="0"/>
              <a:t>General</a:t>
            </a:r>
            <a:r>
              <a:rPr lang="en-US" dirty="0"/>
              <a:t> screen.</a:t>
            </a:r>
          </a:p>
        </p:txBody>
      </p:sp>
      <p:sp>
        <p:nvSpPr>
          <p:cNvPr id="91" name="The default file format for a scheduled report is Web Intelligence...">
            <a:extLst>
              <a:ext uri="{FF2B5EF4-FFF2-40B4-BE49-F238E27FC236}">
                <a16:creationId xmlns:a16="http://schemas.microsoft.com/office/drawing/2014/main" id="{513D3739-80F1-4D4E-9672-D743196C131B}"/>
              </a:ext>
            </a:extLst>
          </p:cNvPr>
          <p:cNvSpPr/>
          <p:nvPr/>
        </p:nvSpPr>
        <p:spPr>
          <a:xfrm>
            <a:off x="1524" y="6135624"/>
            <a:ext cx="12188952" cy="722376"/>
          </a:xfrm>
          <a:prstGeom prst="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dirty="0"/>
              <a:t>The default file format for a scheduled report is </a:t>
            </a:r>
            <a:r>
              <a:rPr lang="en-US" b="1" dirty="0"/>
              <a:t>Web Intelligence</a:t>
            </a:r>
            <a:r>
              <a:rPr lang="en-US" dirty="0"/>
              <a:t>, so changing that is the next step. ICA recommends running reports using the </a:t>
            </a:r>
            <a:r>
              <a:rPr lang="en-US" b="1" dirty="0"/>
              <a:t>Microsoft Excel  - Reports</a:t>
            </a:r>
            <a:r>
              <a:rPr lang="en-US" dirty="0"/>
              <a:t> file format, but other options are available, including </a:t>
            </a:r>
            <a:r>
              <a:rPr lang="en-US" b="1" dirty="0"/>
              <a:t>Adobe Acrobat (PDF)</a:t>
            </a:r>
            <a:r>
              <a:rPr lang="en-US" dirty="0"/>
              <a:t>.</a:t>
            </a:r>
          </a:p>
        </p:txBody>
      </p:sp>
      <p:sp>
        <p:nvSpPr>
          <p:cNvPr id="92" name="Click on Edit Prompt Values after selecting your preferred file format...">
            <a:extLst>
              <a:ext uri="{FF2B5EF4-FFF2-40B4-BE49-F238E27FC236}">
                <a16:creationId xmlns:a16="http://schemas.microsoft.com/office/drawing/2014/main" id="{0C411C49-44B6-4DA4-8B41-CADCC185D0F0}"/>
              </a:ext>
            </a:extLst>
          </p:cNvPr>
          <p:cNvSpPr/>
          <p:nvPr/>
        </p:nvSpPr>
        <p:spPr>
          <a:xfrm>
            <a:off x="1524" y="6135624"/>
            <a:ext cx="12188952" cy="722376"/>
          </a:xfrm>
          <a:prstGeom prst="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dirty="0"/>
              <a:t>Click on </a:t>
            </a:r>
            <a:r>
              <a:rPr lang="en-US" b="1" dirty="0"/>
              <a:t>Edit Prompt Values</a:t>
            </a:r>
            <a:r>
              <a:rPr lang="en-US" dirty="0"/>
              <a:t> after selecting your preferred file format. There will be a delay while the </a:t>
            </a:r>
            <a:r>
              <a:rPr lang="en-US" b="1" dirty="0"/>
              <a:t>Prompts</a:t>
            </a:r>
            <a:r>
              <a:rPr lang="en-US" dirty="0"/>
              <a:t> popup window loads; depending on the report, the delay may be longer or shorter.</a:t>
            </a:r>
          </a:p>
        </p:txBody>
      </p:sp>
      <p:sp>
        <p:nvSpPr>
          <p:cNvPr id="93" name="The prompt values you select determine what data gets pulled into a report...">
            <a:extLst>
              <a:ext uri="{FF2B5EF4-FFF2-40B4-BE49-F238E27FC236}">
                <a16:creationId xmlns:a16="http://schemas.microsoft.com/office/drawing/2014/main" id="{1E38769D-1CB7-4F73-9385-E2495007BECB}"/>
              </a:ext>
            </a:extLst>
          </p:cNvPr>
          <p:cNvSpPr/>
          <p:nvPr/>
        </p:nvSpPr>
        <p:spPr>
          <a:xfrm>
            <a:off x="1524" y="6135624"/>
            <a:ext cx="12188952" cy="722376"/>
          </a:xfrm>
          <a:prstGeom prst="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dirty="0"/>
              <a:t>The prompt values you select determine what data gets pulled into a report. Click on a prompt to specify what values you would like included.</a:t>
            </a:r>
          </a:p>
        </p:txBody>
      </p:sp>
      <p:sp>
        <p:nvSpPr>
          <p:cNvPr id="94" name="When you have completed all necessary prompts, click on Apply...">
            <a:extLst>
              <a:ext uri="{FF2B5EF4-FFF2-40B4-BE49-F238E27FC236}">
                <a16:creationId xmlns:a16="http://schemas.microsoft.com/office/drawing/2014/main" id="{C438C351-CAFF-4418-BADD-5BD0D259F218}"/>
              </a:ext>
            </a:extLst>
          </p:cNvPr>
          <p:cNvSpPr/>
          <p:nvPr/>
        </p:nvSpPr>
        <p:spPr>
          <a:xfrm>
            <a:off x="1524" y="0"/>
            <a:ext cx="12188952" cy="722376"/>
          </a:xfrm>
          <a:prstGeom prst="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dirty="0"/>
              <a:t>When you have completed all necessary prompts, click on </a:t>
            </a:r>
            <a:r>
              <a:rPr lang="en-US" b="1" dirty="0"/>
              <a:t>Apply</a:t>
            </a:r>
            <a:r>
              <a:rPr lang="en-US" dirty="0"/>
              <a:t>. You can also click on </a:t>
            </a:r>
            <a:r>
              <a:rPr lang="en-US" b="1" dirty="0"/>
              <a:t>Cancel </a:t>
            </a:r>
            <a:r>
              <a:rPr lang="en-US" dirty="0"/>
              <a:t>if you wish to clear the prompt selections you made and return to the Schedule screen.</a:t>
            </a:r>
          </a:p>
        </p:txBody>
      </p:sp>
      <p:sp>
        <p:nvSpPr>
          <p:cNvPr id="95" name="The final step is to click on the Schedule button...">
            <a:extLst>
              <a:ext uri="{FF2B5EF4-FFF2-40B4-BE49-F238E27FC236}">
                <a16:creationId xmlns:a16="http://schemas.microsoft.com/office/drawing/2014/main" id="{A49E7F58-62FF-44B4-9F58-16F39FD30FB6}"/>
              </a:ext>
            </a:extLst>
          </p:cNvPr>
          <p:cNvSpPr/>
          <p:nvPr/>
        </p:nvSpPr>
        <p:spPr>
          <a:xfrm>
            <a:off x="1524" y="0"/>
            <a:ext cx="12188952" cy="722376"/>
          </a:xfrm>
          <a:prstGeom prst="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dirty="0"/>
              <a:t>The final step is to click on the </a:t>
            </a:r>
            <a:r>
              <a:rPr lang="en-US" b="1" dirty="0"/>
              <a:t>Schedule</a:t>
            </a:r>
            <a:r>
              <a:rPr lang="en-US" dirty="0"/>
              <a:t> button. You can ignore the </a:t>
            </a:r>
            <a:r>
              <a:rPr lang="en-US" b="1" dirty="0"/>
              <a:t>Delivery Rules</a:t>
            </a:r>
            <a:r>
              <a:rPr lang="en-US" dirty="0"/>
              <a:t> settings.</a:t>
            </a:r>
          </a:p>
        </p:txBody>
      </p:sp>
    </p:spTree>
    <p:extLst>
      <p:ext uri="{BB962C8B-B14F-4D97-AF65-F5344CB8AC3E}">
        <p14:creationId xmlns:p14="http://schemas.microsoft.com/office/powerpoint/2010/main" val="1153863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2"/>
                                        </p:tgtEl>
                                        <p:attrNameLst>
                                          <p:attrName>style.visibility</p:attrName>
                                        </p:attrNameLst>
                                      </p:cBhvr>
                                      <p:to>
                                        <p:strVal val="visible"/>
                                      </p:to>
                                    </p:set>
                                    <p:animEffect transition="in" filter="fade">
                                      <p:cBhvr>
                                        <p:cTn id="10" dur="500"/>
                                        <p:tgtEl>
                                          <p:spTgt spid="8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3"/>
                                        </p:tgtEl>
                                        <p:attrNameLst>
                                          <p:attrName>style.visibility</p:attrName>
                                        </p:attrNameLst>
                                      </p:cBhvr>
                                      <p:to>
                                        <p:strVal val="visible"/>
                                      </p:to>
                                    </p:set>
                                    <p:animEffect transition="in" filter="fade">
                                      <p:cBhvr>
                                        <p:cTn id="18" dur="500"/>
                                        <p:tgtEl>
                                          <p:spTgt spid="8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500"/>
                                        <p:tgtEl>
                                          <p:spTgt spid="5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5"/>
                                        </p:tgtEl>
                                        <p:attrNameLst>
                                          <p:attrName>style.visibility</p:attrName>
                                        </p:attrNameLst>
                                      </p:cBhvr>
                                      <p:to>
                                        <p:strVal val="visible"/>
                                      </p:to>
                                    </p:set>
                                    <p:animEffect transition="in" filter="fade">
                                      <p:cBhvr>
                                        <p:cTn id="26" dur="500"/>
                                        <p:tgtEl>
                                          <p:spTgt spid="8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500"/>
                                        <p:tgtEl>
                                          <p:spTgt spid="4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86"/>
                                        </p:tgtEl>
                                        <p:attrNameLst>
                                          <p:attrName>style.visibility</p:attrName>
                                        </p:attrNameLst>
                                      </p:cBhvr>
                                      <p:to>
                                        <p:strVal val="visible"/>
                                      </p:to>
                                    </p:set>
                                    <p:animEffect transition="in" filter="fade">
                                      <p:cBhvr>
                                        <p:cTn id="34" dur="500"/>
                                        <p:tgtEl>
                                          <p:spTgt spid="8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par>
                                <p:cTn id="40" presetID="10" presetClass="entr" presetSubtype="0" fill="hold" nodeType="withEffect">
                                  <p:stCondLst>
                                    <p:cond delay="0"/>
                                  </p:stCondLst>
                                  <p:childTnLst>
                                    <p:set>
                                      <p:cBhvr>
                                        <p:cTn id="41" dur="1" fill="hold">
                                          <p:stCondLst>
                                            <p:cond delay="0"/>
                                          </p:stCondLst>
                                        </p:cTn>
                                        <p:tgtEl>
                                          <p:spTgt spid="58"/>
                                        </p:tgtEl>
                                        <p:attrNameLst>
                                          <p:attrName>style.visibility</p:attrName>
                                        </p:attrNameLst>
                                      </p:cBhvr>
                                      <p:to>
                                        <p:strVal val="visible"/>
                                      </p:to>
                                    </p:set>
                                    <p:animEffect transition="in" filter="fade">
                                      <p:cBhvr>
                                        <p:cTn id="42" dur="500"/>
                                        <p:tgtEl>
                                          <p:spTgt spid="5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87"/>
                                        </p:tgtEl>
                                        <p:attrNameLst>
                                          <p:attrName>style.visibility</p:attrName>
                                        </p:attrNameLst>
                                      </p:cBhvr>
                                      <p:to>
                                        <p:strVal val="visible"/>
                                      </p:to>
                                    </p:set>
                                    <p:animEffect transition="in" filter="fade">
                                      <p:cBhvr>
                                        <p:cTn id="45" dur="500"/>
                                        <p:tgtEl>
                                          <p:spTgt spid="8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58"/>
                                        </p:tgtEl>
                                      </p:cBhvr>
                                    </p:animEffect>
                                    <p:set>
                                      <p:cBhvr>
                                        <p:cTn id="50" dur="1" fill="hold">
                                          <p:stCondLst>
                                            <p:cond delay="499"/>
                                          </p:stCondLst>
                                        </p:cTn>
                                        <p:tgtEl>
                                          <p:spTgt spid="58"/>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53"/>
                                        </p:tgtEl>
                                        <p:attrNameLst>
                                          <p:attrName>style.visibility</p:attrName>
                                        </p:attrNameLst>
                                      </p:cBhvr>
                                      <p:to>
                                        <p:strVal val="visible"/>
                                      </p:to>
                                    </p:set>
                                    <p:animEffect transition="in" filter="fade">
                                      <p:cBhvr>
                                        <p:cTn id="53" dur="500"/>
                                        <p:tgtEl>
                                          <p:spTgt spid="53"/>
                                        </p:tgtEl>
                                      </p:cBhvr>
                                    </p:animEffect>
                                  </p:childTnLst>
                                </p:cTn>
                              </p:par>
                              <p:par>
                                <p:cTn id="54" presetID="1" presetClass="exit" presetSubtype="0" fill="hold" grpId="0" nodeType="withEffect">
                                  <p:stCondLst>
                                    <p:cond delay="0"/>
                                  </p:stCondLst>
                                  <p:childTnLst>
                                    <p:set>
                                      <p:cBhvr>
                                        <p:cTn id="55" dur="1" fill="hold">
                                          <p:stCondLst>
                                            <p:cond delay="0"/>
                                          </p:stCondLst>
                                        </p:cTn>
                                        <p:tgtEl>
                                          <p:spTgt spid="81"/>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82"/>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83"/>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85"/>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86"/>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87"/>
                                        </p:tgtEl>
                                        <p:attrNameLst>
                                          <p:attrName>style.visibility</p:attrName>
                                        </p:attrNameLst>
                                      </p:cBhvr>
                                      <p:to>
                                        <p:strVal val="hidden"/>
                                      </p:to>
                                    </p:set>
                                  </p:childTnLst>
                                </p:cTn>
                              </p:par>
                              <p:par>
                                <p:cTn id="66" presetID="10" presetClass="entr" presetSubtype="0" fill="hold" grpId="0" nodeType="withEffect">
                                  <p:stCondLst>
                                    <p:cond delay="0"/>
                                  </p:stCondLst>
                                  <p:childTnLst>
                                    <p:set>
                                      <p:cBhvr>
                                        <p:cTn id="67" dur="1" fill="hold">
                                          <p:stCondLst>
                                            <p:cond delay="0"/>
                                          </p:stCondLst>
                                        </p:cTn>
                                        <p:tgtEl>
                                          <p:spTgt spid="88"/>
                                        </p:tgtEl>
                                        <p:attrNameLst>
                                          <p:attrName>style.visibility</p:attrName>
                                        </p:attrNameLst>
                                      </p:cBhvr>
                                      <p:to>
                                        <p:strVal val="visible"/>
                                      </p:to>
                                    </p:set>
                                    <p:animEffect transition="in" filter="fade">
                                      <p:cBhvr>
                                        <p:cTn id="68" dur="500"/>
                                        <p:tgtEl>
                                          <p:spTgt spid="88"/>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60"/>
                                        </p:tgtEl>
                                        <p:attrNameLst>
                                          <p:attrName>style.visibility</p:attrName>
                                        </p:attrNameLst>
                                      </p:cBhvr>
                                      <p:to>
                                        <p:strVal val="visible"/>
                                      </p:to>
                                    </p:set>
                                    <p:animEffect transition="in" filter="fade">
                                      <p:cBhvr>
                                        <p:cTn id="73" dur="500"/>
                                        <p:tgtEl>
                                          <p:spTgt spid="60"/>
                                        </p:tgtEl>
                                      </p:cBhvr>
                                    </p:animEffect>
                                  </p:childTnLst>
                                </p:cTn>
                              </p:par>
                              <p:par>
                                <p:cTn id="74" presetID="10" presetClass="entr" presetSubtype="0" fill="hold" nodeType="withEffect">
                                  <p:stCondLst>
                                    <p:cond delay="0"/>
                                  </p:stCondLst>
                                  <p:childTnLst>
                                    <p:set>
                                      <p:cBhvr>
                                        <p:cTn id="75" dur="1" fill="hold">
                                          <p:stCondLst>
                                            <p:cond delay="0"/>
                                          </p:stCondLst>
                                        </p:cTn>
                                        <p:tgtEl>
                                          <p:spTgt spid="62"/>
                                        </p:tgtEl>
                                        <p:attrNameLst>
                                          <p:attrName>style.visibility</p:attrName>
                                        </p:attrNameLst>
                                      </p:cBhvr>
                                      <p:to>
                                        <p:strVal val="visible"/>
                                      </p:to>
                                    </p:set>
                                    <p:animEffect transition="in" filter="fade">
                                      <p:cBhvr>
                                        <p:cTn id="76" dur="500"/>
                                        <p:tgtEl>
                                          <p:spTgt spid="62"/>
                                        </p:tgtEl>
                                      </p:cBhvr>
                                    </p:animEffect>
                                  </p:childTnLst>
                                </p:cTn>
                              </p:par>
                              <p:par>
                                <p:cTn id="77" presetID="1" presetClass="exit" presetSubtype="0" fill="hold" grpId="1" nodeType="withEffect">
                                  <p:stCondLst>
                                    <p:cond delay="0"/>
                                  </p:stCondLst>
                                  <p:childTnLst>
                                    <p:set>
                                      <p:cBhvr>
                                        <p:cTn id="78" dur="1" fill="hold">
                                          <p:stCondLst>
                                            <p:cond delay="0"/>
                                          </p:stCondLst>
                                        </p:cTn>
                                        <p:tgtEl>
                                          <p:spTgt spid="88"/>
                                        </p:tgtEl>
                                        <p:attrNameLst>
                                          <p:attrName>style.visibility</p:attrName>
                                        </p:attrNameLst>
                                      </p:cBhvr>
                                      <p:to>
                                        <p:strVal val="hidden"/>
                                      </p:to>
                                    </p:set>
                                  </p:childTnLst>
                                </p:cTn>
                              </p:par>
                              <p:par>
                                <p:cTn id="79" presetID="10" presetClass="entr" presetSubtype="0" fill="hold" grpId="0" nodeType="withEffect">
                                  <p:stCondLst>
                                    <p:cond delay="0"/>
                                  </p:stCondLst>
                                  <p:childTnLst>
                                    <p:set>
                                      <p:cBhvr>
                                        <p:cTn id="80" dur="1" fill="hold">
                                          <p:stCondLst>
                                            <p:cond delay="0"/>
                                          </p:stCondLst>
                                        </p:cTn>
                                        <p:tgtEl>
                                          <p:spTgt spid="89"/>
                                        </p:tgtEl>
                                        <p:attrNameLst>
                                          <p:attrName>style.visibility</p:attrName>
                                        </p:attrNameLst>
                                      </p:cBhvr>
                                      <p:to>
                                        <p:strVal val="visible"/>
                                      </p:to>
                                    </p:set>
                                    <p:animEffect transition="in" filter="fade">
                                      <p:cBhvr>
                                        <p:cTn id="81" dur="500"/>
                                        <p:tgtEl>
                                          <p:spTgt spid="89"/>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63"/>
                                        </p:tgtEl>
                                        <p:attrNameLst>
                                          <p:attrName>style.visibility</p:attrName>
                                        </p:attrNameLst>
                                      </p:cBhvr>
                                      <p:to>
                                        <p:strVal val="visible"/>
                                      </p:to>
                                    </p:set>
                                    <p:animEffect transition="in" filter="fade">
                                      <p:cBhvr>
                                        <p:cTn id="86" dur="500"/>
                                        <p:tgtEl>
                                          <p:spTgt spid="63"/>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90"/>
                                        </p:tgtEl>
                                        <p:attrNameLst>
                                          <p:attrName>style.visibility</p:attrName>
                                        </p:attrNameLst>
                                      </p:cBhvr>
                                      <p:to>
                                        <p:strVal val="visible"/>
                                      </p:to>
                                    </p:set>
                                    <p:animEffect transition="in" filter="fade">
                                      <p:cBhvr>
                                        <p:cTn id="89" dur="500"/>
                                        <p:tgtEl>
                                          <p:spTgt spid="90"/>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62"/>
                                        </p:tgtEl>
                                      </p:cBhvr>
                                    </p:animEffect>
                                    <p:set>
                                      <p:cBhvr>
                                        <p:cTn id="94" dur="1" fill="hold">
                                          <p:stCondLst>
                                            <p:cond delay="499"/>
                                          </p:stCondLst>
                                        </p:cTn>
                                        <p:tgtEl>
                                          <p:spTgt spid="62"/>
                                        </p:tgtEl>
                                        <p:attrNameLst>
                                          <p:attrName>style.visibility</p:attrName>
                                        </p:attrNameLst>
                                      </p:cBhvr>
                                      <p:to>
                                        <p:strVal val="hidden"/>
                                      </p:to>
                                    </p:set>
                                  </p:childTnLst>
                                </p:cTn>
                              </p:par>
                              <p:par>
                                <p:cTn id="95" presetID="10" presetClass="entr" presetSubtype="0" fill="hold" nodeType="withEffect">
                                  <p:stCondLst>
                                    <p:cond delay="0"/>
                                  </p:stCondLst>
                                  <p:childTnLst>
                                    <p:set>
                                      <p:cBhvr>
                                        <p:cTn id="96" dur="1" fill="hold">
                                          <p:stCondLst>
                                            <p:cond delay="0"/>
                                          </p:stCondLst>
                                        </p:cTn>
                                        <p:tgtEl>
                                          <p:spTgt spid="34"/>
                                        </p:tgtEl>
                                        <p:attrNameLst>
                                          <p:attrName>style.visibility</p:attrName>
                                        </p:attrNameLst>
                                      </p:cBhvr>
                                      <p:to>
                                        <p:strVal val="visible"/>
                                      </p:to>
                                    </p:set>
                                    <p:animEffect transition="in" filter="fade">
                                      <p:cBhvr>
                                        <p:cTn id="97" dur="500"/>
                                        <p:tgtEl>
                                          <p:spTgt spid="34"/>
                                        </p:tgtEl>
                                      </p:cBhvr>
                                    </p:animEffect>
                                  </p:childTnLst>
                                </p:cTn>
                              </p:par>
                              <p:par>
                                <p:cTn id="98" presetID="10" presetClass="entr" presetSubtype="0" fill="hold" nodeType="withEffect">
                                  <p:stCondLst>
                                    <p:cond delay="0"/>
                                  </p:stCondLst>
                                  <p:childTnLst>
                                    <p:set>
                                      <p:cBhvr>
                                        <p:cTn id="99" dur="1" fill="hold">
                                          <p:stCondLst>
                                            <p:cond delay="0"/>
                                          </p:stCondLst>
                                        </p:cTn>
                                        <p:tgtEl>
                                          <p:spTgt spid="38"/>
                                        </p:tgtEl>
                                        <p:attrNameLst>
                                          <p:attrName>style.visibility</p:attrName>
                                        </p:attrNameLst>
                                      </p:cBhvr>
                                      <p:to>
                                        <p:strVal val="visible"/>
                                      </p:to>
                                    </p:set>
                                    <p:animEffect transition="in" filter="fade">
                                      <p:cBhvr>
                                        <p:cTn id="100" dur="500"/>
                                        <p:tgtEl>
                                          <p:spTgt spid="38"/>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91"/>
                                        </p:tgtEl>
                                        <p:attrNameLst>
                                          <p:attrName>style.visibility</p:attrName>
                                        </p:attrNameLst>
                                      </p:cBhvr>
                                      <p:to>
                                        <p:strVal val="visible"/>
                                      </p:to>
                                    </p:set>
                                    <p:animEffect transition="in" filter="fade">
                                      <p:cBhvr>
                                        <p:cTn id="103" dur="500"/>
                                        <p:tgtEl>
                                          <p:spTgt spid="91"/>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56"/>
                                        </p:tgtEl>
                                        <p:attrNameLst>
                                          <p:attrName>style.visibility</p:attrName>
                                        </p:attrNameLst>
                                      </p:cBhvr>
                                      <p:to>
                                        <p:strVal val="visible"/>
                                      </p:to>
                                    </p:set>
                                    <p:animEffect transition="in" filter="fade">
                                      <p:cBhvr>
                                        <p:cTn id="108" dur="500"/>
                                        <p:tgtEl>
                                          <p:spTgt spid="56"/>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92"/>
                                        </p:tgtEl>
                                        <p:attrNameLst>
                                          <p:attrName>style.visibility</p:attrName>
                                        </p:attrNameLst>
                                      </p:cBhvr>
                                      <p:to>
                                        <p:strVal val="visible"/>
                                      </p:to>
                                    </p:set>
                                    <p:animEffect transition="in" filter="fade">
                                      <p:cBhvr>
                                        <p:cTn id="111" dur="500"/>
                                        <p:tgtEl>
                                          <p:spTgt spid="92"/>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61"/>
                                        </p:tgtEl>
                                        <p:attrNameLst>
                                          <p:attrName>style.visibility</p:attrName>
                                        </p:attrNameLst>
                                      </p:cBhvr>
                                      <p:to>
                                        <p:strVal val="visible"/>
                                      </p:to>
                                    </p:set>
                                    <p:animEffect transition="in" filter="fade">
                                      <p:cBhvr>
                                        <p:cTn id="116" dur="500"/>
                                        <p:tgtEl>
                                          <p:spTgt spid="61"/>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93"/>
                                        </p:tgtEl>
                                        <p:attrNameLst>
                                          <p:attrName>style.visibility</p:attrName>
                                        </p:attrNameLst>
                                      </p:cBhvr>
                                      <p:to>
                                        <p:strVal val="visible"/>
                                      </p:to>
                                    </p:set>
                                    <p:animEffect transition="in" filter="fade">
                                      <p:cBhvr>
                                        <p:cTn id="119" dur="500"/>
                                        <p:tgtEl>
                                          <p:spTgt spid="93"/>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nodeType="clickEffect">
                                  <p:stCondLst>
                                    <p:cond delay="0"/>
                                  </p:stCondLst>
                                  <p:childTnLst>
                                    <p:set>
                                      <p:cBhvr>
                                        <p:cTn id="123" dur="1" fill="hold">
                                          <p:stCondLst>
                                            <p:cond delay="0"/>
                                          </p:stCondLst>
                                        </p:cTn>
                                        <p:tgtEl>
                                          <p:spTgt spid="2"/>
                                        </p:tgtEl>
                                        <p:attrNameLst>
                                          <p:attrName>style.visibility</p:attrName>
                                        </p:attrNameLst>
                                      </p:cBhvr>
                                      <p:to>
                                        <p:strVal val="visible"/>
                                      </p:to>
                                    </p:set>
                                    <p:animEffect transition="in" filter="fade">
                                      <p:cBhvr>
                                        <p:cTn id="124" dur="500"/>
                                        <p:tgtEl>
                                          <p:spTgt spid="2"/>
                                        </p:tgtEl>
                                      </p:cBhvr>
                                    </p:animEffect>
                                  </p:childTnLst>
                                </p:cTn>
                              </p:par>
                              <p:par>
                                <p:cTn id="125" presetID="1" presetClass="exit" presetSubtype="0" fill="hold" grpId="1" nodeType="withEffect">
                                  <p:stCondLst>
                                    <p:cond delay="0"/>
                                  </p:stCondLst>
                                  <p:childTnLst>
                                    <p:set>
                                      <p:cBhvr>
                                        <p:cTn id="126" dur="1" fill="hold">
                                          <p:stCondLst>
                                            <p:cond delay="0"/>
                                          </p:stCondLst>
                                        </p:cTn>
                                        <p:tgtEl>
                                          <p:spTgt spid="89"/>
                                        </p:tgtEl>
                                        <p:attrNameLst>
                                          <p:attrName>style.visibility</p:attrName>
                                        </p:attrNameLst>
                                      </p:cBhvr>
                                      <p:to>
                                        <p:strVal val="hidden"/>
                                      </p:to>
                                    </p:set>
                                  </p:childTnLst>
                                </p:cTn>
                              </p:par>
                              <p:par>
                                <p:cTn id="127" presetID="1" presetClass="exit" presetSubtype="0" fill="hold" grpId="1" nodeType="withEffect">
                                  <p:stCondLst>
                                    <p:cond delay="0"/>
                                  </p:stCondLst>
                                  <p:childTnLst>
                                    <p:set>
                                      <p:cBhvr>
                                        <p:cTn id="128" dur="1" fill="hold">
                                          <p:stCondLst>
                                            <p:cond delay="0"/>
                                          </p:stCondLst>
                                        </p:cTn>
                                        <p:tgtEl>
                                          <p:spTgt spid="90"/>
                                        </p:tgtEl>
                                        <p:attrNameLst>
                                          <p:attrName>style.visibility</p:attrName>
                                        </p:attrNameLst>
                                      </p:cBhvr>
                                      <p:to>
                                        <p:strVal val="hidden"/>
                                      </p:to>
                                    </p:set>
                                  </p:childTnLst>
                                </p:cTn>
                              </p:par>
                              <p:par>
                                <p:cTn id="129" presetID="1" presetClass="exit" presetSubtype="0" fill="hold" grpId="1" nodeType="withEffect">
                                  <p:stCondLst>
                                    <p:cond delay="0"/>
                                  </p:stCondLst>
                                  <p:childTnLst>
                                    <p:set>
                                      <p:cBhvr>
                                        <p:cTn id="130" dur="1" fill="hold">
                                          <p:stCondLst>
                                            <p:cond delay="0"/>
                                          </p:stCondLst>
                                        </p:cTn>
                                        <p:tgtEl>
                                          <p:spTgt spid="91"/>
                                        </p:tgtEl>
                                        <p:attrNameLst>
                                          <p:attrName>style.visibility</p:attrName>
                                        </p:attrNameLst>
                                      </p:cBhvr>
                                      <p:to>
                                        <p:strVal val="hidden"/>
                                      </p:to>
                                    </p:set>
                                  </p:childTnLst>
                                </p:cTn>
                              </p:par>
                              <p:par>
                                <p:cTn id="131" presetID="1" presetClass="exit" presetSubtype="0" fill="hold" grpId="1" nodeType="withEffect">
                                  <p:stCondLst>
                                    <p:cond delay="0"/>
                                  </p:stCondLst>
                                  <p:childTnLst>
                                    <p:set>
                                      <p:cBhvr>
                                        <p:cTn id="132" dur="1" fill="hold">
                                          <p:stCondLst>
                                            <p:cond delay="0"/>
                                          </p:stCondLst>
                                        </p:cTn>
                                        <p:tgtEl>
                                          <p:spTgt spid="92"/>
                                        </p:tgtEl>
                                        <p:attrNameLst>
                                          <p:attrName>style.visibility</p:attrName>
                                        </p:attrNameLst>
                                      </p:cBhvr>
                                      <p:to>
                                        <p:strVal val="hidden"/>
                                      </p:to>
                                    </p:set>
                                  </p:childTnLst>
                                </p:cTn>
                              </p:par>
                              <p:par>
                                <p:cTn id="133" presetID="1" presetClass="exit" presetSubtype="0" fill="hold" grpId="1" nodeType="withEffect">
                                  <p:stCondLst>
                                    <p:cond delay="0"/>
                                  </p:stCondLst>
                                  <p:childTnLst>
                                    <p:set>
                                      <p:cBhvr>
                                        <p:cTn id="134" dur="1" fill="hold">
                                          <p:stCondLst>
                                            <p:cond delay="0"/>
                                          </p:stCondLst>
                                        </p:cTn>
                                        <p:tgtEl>
                                          <p:spTgt spid="93"/>
                                        </p:tgtEl>
                                        <p:attrNameLst>
                                          <p:attrName>style.visibility</p:attrName>
                                        </p:attrNameLst>
                                      </p:cBhvr>
                                      <p:to>
                                        <p:strVal val="hidden"/>
                                      </p:to>
                                    </p:set>
                                  </p:childTnLst>
                                </p:cTn>
                              </p:par>
                              <p:par>
                                <p:cTn id="135" presetID="10" presetClass="entr" presetSubtype="0" fill="hold" grpId="0" nodeType="withEffect">
                                  <p:stCondLst>
                                    <p:cond delay="0"/>
                                  </p:stCondLst>
                                  <p:childTnLst>
                                    <p:set>
                                      <p:cBhvr>
                                        <p:cTn id="136" dur="1" fill="hold">
                                          <p:stCondLst>
                                            <p:cond delay="0"/>
                                          </p:stCondLst>
                                        </p:cTn>
                                        <p:tgtEl>
                                          <p:spTgt spid="94"/>
                                        </p:tgtEl>
                                        <p:attrNameLst>
                                          <p:attrName>style.visibility</p:attrName>
                                        </p:attrNameLst>
                                      </p:cBhvr>
                                      <p:to>
                                        <p:strVal val="visible"/>
                                      </p:to>
                                    </p:set>
                                    <p:animEffect transition="in" filter="fade">
                                      <p:cBhvr>
                                        <p:cTn id="137" dur="500"/>
                                        <p:tgtEl>
                                          <p:spTgt spid="94"/>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nodeType="clickEffect">
                                  <p:stCondLst>
                                    <p:cond delay="0"/>
                                  </p:stCondLst>
                                  <p:childTnLst>
                                    <p:set>
                                      <p:cBhvr>
                                        <p:cTn id="141" dur="1" fill="hold">
                                          <p:stCondLst>
                                            <p:cond delay="0"/>
                                          </p:stCondLst>
                                        </p:cTn>
                                        <p:tgtEl>
                                          <p:spTgt spid="75"/>
                                        </p:tgtEl>
                                        <p:attrNameLst>
                                          <p:attrName>style.visibility</p:attrName>
                                        </p:attrNameLst>
                                      </p:cBhvr>
                                      <p:to>
                                        <p:strVal val="visible"/>
                                      </p:to>
                                    </p:set>
                                    <p:animEffect transition="in" filter="fade">
                                      <p:cBhvr>
                                        <p:cTn id="142" dur="500"/>
                                        <p:tgtEl>
                                          <p:spTgt spid="75"/>
                                        </p:tgtEl>
                                      </p:cBhvr>
                                    </p:animEffect>
                                  </p:childTnLst>
                                </p:cTn>
                              </p:par>
                              <p:par>
                                <p:cTn id="143" presetID="10" presetClass="entr" presetSubtype="0" fill="hold" grpId="0" nodeType="withEffect">
                                  <p:stCondLst>
                                    <p:cond delay="0"/>
                                  </p:stCondLst>
                                  <p:childTnLst>
                                    <p:set>
                                      <p:cBhvr>
                                        <p:cTn id="144" dur="1" fill="hold">
                                          <p:stCondLst>
                                            <p:cond delay="0"/>
                                          </p:stCondLst>
                                        </p:cTn>
                                        <p:tgtEl>
                                          <p:spTgt spid="95"/>
                                        </p:tgtEl>
                                        <p:attrNameLst>
                                          <p:attrName>style.visibility</p:attrName>
                                        </p:attrNameLst>
                                      </p:cBhvr>
                                      <p:to>
                                        <p:strVal val="visible"/>
                                      </p:to>
                                    </p:set>
                                    <p:animEffect transition="in" filter="fade">
                                      <p:cBhvr>
                                        <p:cTn id="145"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2" grpId="0" animBg="1"/>
      <p:bldP spid="82" grpId="1" animBg="1"/>
      <p:bldP spid="83" grpId="0" animBg="1"/>
      <p:bldP spid="83" grpId="1" animBg="1"/>
      <p:bldP spid="85" grpId="0" animBg="1"/>
      <p:bldP spid="85" grpId="1" animBg="1"/>
      <p:bldP spid="86" grpId="0" animBg="1"/>
      <p:bldP spid="86" grpId="1" animBg="1"/>
      <p:bldP spid="87" grpId="0" animBg="1"/>
      <p:bldP spid="87" grpId="1" animBg="1"/>
      <p:bldP spid="88" grpId="0" animBg="1"/>
      <p:bldP spid="88" grpId="1" animBg="1"/>
      <p:bldP spid="89" grpId="0" animBg="1"/>
      <p:bldP spid="89" grpId="1" animBg="1"/>
      <p:bldP spid="90" grpId="0" animBg="1"/>
      <p:bldP spid="90" grpId="1" animBg="1"/>
      <p:bldP spid="91" grpId="0" animBg="1"/>
      <p:bldP spid="91" grpId="1" animBg="1"/>
      <p:bldP spid="92" grpId="0" animBg="1"/>
      <p:bldP spid="92" grpId="1" animBg="1"/>
      <p:bldP spid="93" grpId="0" animBg="1"/>
      <p:bldP spid="93" grpId="1" animBg="1"/>
      <p:bldP spid="94" grpId="0" animBg="1"/>
      <p:bldP spid="9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7DA83-A688-4B3B-BC1F-6DED41E8E8A1}"/>
              </a:ext>
            </a:extLst>
          </p:cNvPr>
          <p:cNvSpPr>
            <a:spLocks noGrp="1"/>
          </p:cNvSpPr>
          <p:nvPr>
            <p:ph type="title"/>
          </p:nvPr>
        </p:nvSpPr>
        <p:spPr/>
        <p:txBody>
          <a:bodyPr/>
          <a:lstStyle/>
          <a:p>
            <a:r>
              <a:rPr lang="en-US" dirty="0"/>
              <a:t>Running Reports: Post-Schedule Screen</a:t>
            </a:r>
          </a:p>
        </p:txBody>
      </p:sp>
      <p:sp>
        <p:nvSpPr>
          <p:cNvPr id="4" name="Text Placeholder 3">
            <a:extLst>
              <a:ext uri="{FF2B5EF4-FFF2-40B4-BE49-F238E27FC236}">
                <a16:creationId xmlns:a16="http://schemas.microsoft.com/office/drawing/2014/main" id="{E0632559-D1C8-48B4-8611-DC691467A1BF}"/>
              </a:ext>
            </a:extLst>
          </p:cNvPr>
          <p:cNvSpPr>
            <a:spLocks noGrp="1"/>
          </p:cNvSpPr>
          <p:nvPr>
            <p:ph type="body" sz="half" idx="2"/>
          </p:nvPr>
        </p:nvSpPr>
        <p:spPr/>
        <p:txBody>
          <a:bodyPr/>
          <a:lstStyle/>
          <a:p>
            <a:r>
              <a:rPr lang="en-US" dirty="0"/>
              <a:t>After scheduling a report, you will be taken to a new screen that shows the report’s status. Previously scheduled copies of the same report may be displayed there as well.</a:t>
            </a:r>
          </a:p>
          <a:p>
            <a:pPr marL="285750" indent="-285750">
              <a:buClr>
                <a:schemeClr val="bg1"/>
              </a:buClr>
              <a:buFont typeface="Arial" panose="020B0604020202020204" pitchFamily="34" charset="0"/>
              <a:buChar char="•"/>
            </a:pPr>
            <a:r>
              <a:rPr lang="en-US" dirty="0"/>
              <a:t>As the report’s status changes, it will automatically be updated.</a:t>
            </a:r>
          </a:p>
          <a:p>
            <a:pPr marL="285750" indent="-285750">
              <a:buClr>
                <a:schemeClr val="bg1"/>
              </a:buClr>
              <a:buFont typeface="Arial" panose="020B0604020202020204" pitchFamily="34" charset="0"/>
              <a:buChar char="•"/>
            </a:pPr>
            <a:r>
              <a:rPr lang="en-US" i="0" dirty="0"/>
              <a:t>You can also check for updates manually by clicking on the refresh button.</a:t>
            </a:r>
            <a:endParaRPr lang="en-US" dirty="0"/>
          </a:p>
        </p:txBody>
      </p:sp>
      <p:grpSp>
        <p:nvGrpSpPr>
          <p:cNvPr id="40" name="Pending Status">
            <a:extLst>
              <a:ext uri="{FF2B5EF4-FFF2-40B4-BE49-F238E27FC236}">
                <a16:creationId xmlns:a16="http://schemas.microsoft.com/office/drawing/2014/main" id="{E6DFB60C-3A31-4231-8DE3-2F420D15CB4E}"/>
              </a:ext>
            </a:extLst>
          </p:cNvPr>
          <p:cNvGrpSpPr/>
          <p:nvPr/>
        </p:nvGrpSpPr>
        <p:grpSpPr>
          <a:xfrm>
            <a:off x="1524" y="2"/>
            <a:ext cx="12188952" cy="4910136"/>
            <a:chOff x="1524" y="2"/>
            <a:chExt cx="12188952" cy="4910136"/>
          </a:xfrm>
        </p:grpSpPr>
        <p:pic>
          <p:nvPicPr>
            <p:cNvPr id="39" name="Pending" descr="Graphical user interface, application, table&#10;&#10;Description automatically generated">
              <a:extLst>
                <a:ext uri="{FF2B5EF4-FFF2-40B4-BE49-F238E27FC236}">
                  <a16:creationId xmlns:a16="http://schemas.microsoft.com/office/drawing/2014/main" id="{825FD3C1-9AF7-431F-987A-038D55B298F3}"/>
                </a:ext>
              </a:extLst>
            </p:cNvPr>
            <p:cNvPicPr>
              <a:picLocks noChangeAspect="1"/>
            </p:cNvPicPr>
            <p:nvPr/>
          </p:nvPicPr>
          <p:blipFill rotWithShape="1">
            <a:blip r:embed="rId3">
              <a:extLst>
                <a:ext uri="{28A0092B-C50C-407E-A947-70E740481C1C}">
                  <a14:useLocalDpi xmlns:a14="http://schemas.microsoft.com/office/drawing/2010/main" val="0"/>
                </a:ext>
              </a:extLst>
            </a:blip>
            <a:srcRect b="39312"/>
            <a:stretch/>
          </p:blipFill>
          <p:spPr>
            <a:xfrm>
              <a:off x="1524" y="2"/>
              <a:ext cx="12188952" cy="4910136"/>
            </a:xfrm>
            <a:prstGeom prst="rect">
              <a:avLst/>
            </a:prstGeom>
          </p:spPr>
        </p:pic>
        <p:sp>
          <p:nvSpPr>
            <p:cNvPr id="23" name="Report Highlighting">
              <a:extLst>
                <a:ext uri="{FF2B5EF4-FFF2-40B4-BE49-F238E27FC236}">
                  <a16:creationId xmlns:a16="http://schemas.microsoft.com/office/drawing/2014/main" id="{5E36A1CC-3D9D-4A57-90D7-F32DFDF0EABB}"/>
                </a:ext>
              </a:extLst>
            </p:cNvPr>
            <p:cNvSpPr/>
            <p:nvPr/>
          </p:nvSpPr>
          <p:spPr>
            <a:xfrm>
              <a:off x="555625" y="2181804"/>
              <a:ext cx="11398250" cy="342322"/>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 name="Running Status" descr="Graphical user interface, application, table, Excel&#10;&#10;Description automatically generated">
            <a:extLst>
              <a:ext uri="{FF2B5EF4-FFF2-40B4-BE49-F238E27FC236}">
                <a16:creationId xmlns:a16="http://schemas.microsoft.com/office/drawing/2014/main" id="{A9756473-3A0B-48D2-8FAF-6C9528379E33}"/>
              </a:ext>
            </a:extLst>
          </p:cNvPr>
          <p:cNvPicPr>
            <a:picLocks noChangeAspect="1"/>
          </p:cNvPicPr>
          <p:nvPr/>
        </p:nvPicPr>
        <p:blipFill rotWithShape="1">
          <a:blip r:embed="rId4">
            <a:extLst>
              <a:ext uri="{28A0092B-C50C-407E-A947-70E740481C1C}">
                <a14:useLocalDpi xmlns:a14="http://schemas.microsoft.com/office/drawing/2010/main" val="0"/>
              </a:ext>
            </a:extLst>
          </a:blip>
          <a:srcRect b="39312"/>
          <a:stretch/>
        </p:blipFill>
        <p:spPr>
          <a:xfrm>
            <a:off x="1524" y="0"/>
            <a:ext cx="12188952" cy="4910136"/>
          </a:xfrm>
          <a:prstGeom prst="rect">
            <a:avLst/>
          </a:prstGeom>
        </p:spPr>
      </p:pic>
      <p:grpSp>
        <p:nvGrpSpPr>
          <p:cNvPr id="28" name="Status Highlighting">
            <a:extLst>
              <a:ext uri="{FF2B5EF4-FFF2-40B4-BE49-F238E27FC236}">
                <a16:creationId xmlns:a16="http://schemas.microsoft.com/office/drawing/2014/main" id="{391F3A5F-71F1-472E-AED0-F78130783AA4}"/>
              </a:ext>
            </a:extLst>
          </p:cNvPr>
          <p:cNvGrpSpPr/>
          <p:nvPr/>
        </p:nvGrpSpPr>
        <p:grpSpPr>
          <a:xfrm>
            <a:off x="3027839" y="2183272"/>
            <a:ext cx="1346398" cy="342322"/>
            <a:chOff x="3040678" y="2181804"/>
            <a:chExt cx="1346398" cy="342322"/>
          </a:xfrm>
        </p:grpSpPr>
        <p:sp>
          <p:nvSpPr>
            <p:cNvPr id="29" name="Rectangle 28">
              <a:extLst>
                <a:ext uri="{FF2B5EF4-FFF2-40B4-BE49-F238E27FC236}">
                  <a16:creationId xmlns:a16="http://schemas.microsoft.com/office/drawing/2014/main" id="{A33F11A1-F632-41B7-9C02-964210874A5C}"/>
                </a:ext>
              </a:extLst>
            </p:cNvPr>
            <p:cNvSpPr/>
            <p:nvPr/>
          </p:nvSpPr>
          <p:spPr>
            <a:xfrm>
              <a:off x="3040678" y="2181804"/>
              <a:ext cx="820121" cy="342322"/>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Arrow: Right 29">
              <a:extLst>
                <a:ext uri="{FF2B5EF4-FFF2-40B4-BE49-F238E27FC236}">
                  <a16:creationId xmlns:a16="http://schemas.microsoft.com/office/drawing/2014/main" id="{CFFA712A-F204-4C00-B48B-152C19B397FC}"/>
                </a:ext>
              </a:extLst>
            </p:cNvPr>
            <p:cNvSpPr/>
            <p:nvPr/>
          </p:nvSpPr>
          <p:spPr>
            <a:xfrm flipH="1">
              <a:off x="3866673" y="2190547"/>
              <a:ext cx="520403" cy="324835"/>
            </a:xfrm>
            <a:prstGeom prst="rightArrow">
              <a:avLst>
                <a:gd name="adj1" fmla="val 50000"/>
                <a:gd name="adj2" fmla="val 89474"/>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7" name="Refresh Button Highlighting">
            <a:extLst>
              <a:ext uri="{FF2B5EF4-FFF2-40B4-BE49-F238E27FC236}">
                <a16:creationId xmlns:a16="http://schemas.microsoft.com/office/drawing/2014/main" id="{382B78C2-4427-4959-B963-6FC58C9E7F3E}"/>
              </a:ext>
            </a:extLst>
          </p:cNvPr>
          <p:cNvGrpSpPr/>
          <p:nvPr/>
        </p:nvGrpSpPr>
        <p:grpSpPr>
          <a:xfrm>
            <a:off x="10642896" y="1372179"/>
            <a:ext cx="952204" cy="342321"/>
            <a:chOff x="10642896" y="1372179"/>
            <a:chExt cx="952204" cy="342321"/>
          </a:xfrm>
        </p:grpSpPr>
        <p:sp>
          <p:nvSpPr>
            <p:cNvPr id="35" name="Rectangle 34">
              <a:extLst>
                <a:ext uri="{FF2B5EF4-FFF2-40B4-BE49-F238E27FC236}">
                  <a16:creationId xmlns:a16="http://schemas.microsoft.com/office/drawing/2014/main" id="{F27AF7DE-1890-46B6-9319-0D4B10564C61}"/>
                </a:ext>
              </a:extLst>
            </p:cNvPr>
            <p:cNvSpPr/>
            <p:nvPr/>
          </p:nvSpPr>
          <p:spPr>
            <a:xfrm>
              <a:off x="11163299" y="1372179"/>
              <a:ext cx="431801" cy="342321"/>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Arrow: Right 35">
              <a:extLst>
                <a:ext uri="{FF2B5EF4-FFF2-40B4-BE49-F238E27FC236}">
                  <a16:creationId xmlns:a16="http://schemas.microsoft.com/office/drawing/2014/main" id="{094307D6-8F26-43AA-B945-DC93E576E15A}"/>
                </a:ext>
              </a:extLst>
            </p:cNvPr>
            <p:cNvSpPr/>
            <p:nvPr/>
          </p:nvSpPr>
          <p:spPr>
            <a:xfrm>
              <a:off x="10642896" y="1380921"/>
              <a:ext cx="520403" cy="324835"/>
            </a:xfrm>
            <a:prstGeom prst="rightArrow">
              <a:avLst>
                <a:gd name="adj1" fmla="val 50000"/>
                <a:gd name="adj2" fmla="val 89474"/>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7" name="Text Placeholder 3">
            <a:extLst>
              <a:ext uri="{FF2B5EF4-FFF2-40B4-BE49-F238E27FC236}">
                <a16:creationId xmlns:a16="http://schemas.microsoft.com/office/drawing/2014/main" id="{29994F0A-8F5B-4A2F-B8A1-DA3D11310646}"/>
              </a:ext>
            </a:extLst>
          </p:cNvPr>
          <p:cNvSpPr txBox="1">
            <a:spLocks/>
          </p:cNvSpPr>
          <p:nvPr/>
        </p:nvSpPr>
        <p:spPr>
          <a:xfrm>
            <a:off x="1097280" y="5774508"/>
            <a:ext cx="10111506" cy="1023599"/>
          </a:xfrm>
          <a:prstGeom prst="rect">
            <a:avLst/>
          </a:prstGeom>
          <a:solidFill>
            <a:schemeClr val="accent3"/>
          </a:solidFill>
        </p:spPr>
        <p:txBody>
          <a:bodyPr vert="horz" lIns="91440" tIns="0" rIns="91440" bIns="0" rtlCol="0">
            <a:normAutofit/>
          </a:bodyPr>
          <a:lstStyle>
            <a:lvl1pPr marL="0" indent="0" algn="l" defTabSz="914400" rtl="0" eaLnBrk="1" latinLnBrk="0" hangingPunct="1">
              <a:lnSpc>
                <a:spcPct val="90000"/>
              </a:lnSpc>
              <a:spcBef>
                <a:spcPts val="0"/>
              </a:spcBef>
              <a:spcAft>
                <a:spcPts val="600"/>
              </a:spcAft>
              <a:buClr>
                <a:schemeClr val="accent1"/>
              </a:buClr>
              <a:buSzPct val="100000"/>
              <a:buFont typeface="Calibri" panose="020F0502020204030204" pitchFamily="34" charset="0"/>
              <a:buNone/>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marL="285750" indent="-285750">
              <a:buClr>
                <a:schemeClr val="bg1"/>
              </a:buClr>
              <a:buFont typeface="Arial" panose="020B0604020202020204" pitchFamily="34" charset="0"/>
              <a:buChar char="•"/>
            </a:pPr>
            <a:r>
              <a:rPr lang="en-US" dirty="0"/>
              <a:t>When a report’s status has changed to </a:t>
            </a:r>
            <a:r>
              <a:rPr lang="en-US" b="1" dirty="0"/>
              <a:t>Success</a:t>
            </a:r>
            <a:r>
              <a:rPr lang="en-US" dirty="0"/>
              <a:t>, it can be downloaded by clicking on the name of the report (A) or selecting </a:t>
            </a:r>
            <a:r>
              <a:rPr lang="en-US" b="1" dirty="0"/>
              <a:t>View</a:t>
            </a:r>
            <a:r>
              <a:rPr lang="en-US" dirty="0"/>
              <a:t> from the actions menu (B).</a:t>
            </a:r>
          </a:p>
          <a:p>
            <a:pPr marL="285750" indent="-285750">
              <a:buClr>
                <a:schemeClr val="bg1"/>
              </a:buClr>
              <a:buFont typeface="Arial" panose="020B0604020202020204" pitchFamily="34" charset="0"/>
              <a:buChar char="•"/>
            </a:pPr>
            <a:r>
              <a:rPr lang="en-US" b="1" dirty="0"/>
              <a:t>PLEASE NOTE: </a:t>
            </a:r>
            <a:r>
              <a:rPr lang="en-US" dirty="0"/>
              <a:t>Instead of being downloaded, PDF files will open in a new web browser tab (C) or PDF reader application. To keep copies of those files, you will need to save them (D).</a:t>
            </a:r>
            <a:endParaRPr lang="en-US" b="1" dirty="0"/>
          </a:p>
        </p:txBody>
      </p:sp>
      <p:grpSp>
        <p:nvGrpSpPr>
          <p:cNvPr id="9" name="Download a Report">
            <a:extLst>
              <a:ext uri="{FF2B5EF4-FFF2-40B4-BE49-F238E27FC236}">
                <a16:creationId xmlns:a16="http://schemas.microsoft.com/office/drawing/2014/main" id="{9F6E44DF-0485-462B-933E-F8A36EE711BE}"/>
              </a:ext>
            </a:extLst>
          </p:cNvPr>
          <p:cNvGrpSpPr/>
          <p:nvPr/>
        </p:nvGrpSpPr>
        <p:grpSpPr>
          <a:xfrm>
            <a:off x="1524" y="0"/>
            <a:ext cx="12188952" cy="4910136"/>
            <a:chOff x="1524" y="0"/>
            <a:chExt cx="12188952" cy="4910136"/>
          </a:xfrm>
        </p:grpSpPr>
        <p:pic>
          <p:nvPicPr>
            <p:cNvPr id="5" name="Picture 4">
              <a:extLst>
                <a:ext uri="{FF2B5EF4-FFF2-40B4-BE49-F238E27FC236}">
                  <a16:creationId xmlns:a16="http://schemas.microsoft.com/office/drawing/2014/main" id="{C0192F27-8A84-485D-A412-A784C047F2FC}"/>
                </a:ext>
              </a:extLst>
            </p:cNvPr>
            <p:cNvPicPr>
              <a:picLocks noChangeAspect="1"/>
            </p:cNvPicPr>
            <p:nvPr/>
          </p:nvPicPr>
          <p:blipFill rotWithShape="1">
            <a:blip r:embed="rId5">
              <a:extLst>
                <a:ext uri="{28A0092B-C50C-407E-A947-70E740481C1C}">
                  <a14:useLocalDpi xmlns:a14="http://schemas.microsoft.com/office/drawing/2010/main" val="0"/>
                </a:ext>
              </a:extLst>
            </a:blip>
            <a:srcRect l="13" r="-13" b="39312"/>
            <a:stretch/>
          </p:blipFill>
          <p:spPr>
            <a:xfrm>
              <a:off x="1524" y="0"/>
              <a:ext cx="12188952" cy="4910136"/>
            </a:xfrm>
            <a:prstGeom prst="rect">
              <a:avLst/>
            </a:prstGeom>
          </p:spPr>
        </p:pic>
        <p:grpSp>
          <p:nvGrpSpPr>
            <p:cNvPr id="7" name="Click on Report Name">
              <a:extLst>
                <a:ext uri="{FF2B5EF4-FFF2-40B4-BE49-F238E27FC236}">
                  <a16:creationId xmlns:a16="http://schemas.microsoft.com/office/drawing/2014/main" id="{8F16DF3A-3CED-4A6A-B4C3-EE31F9F90635}"/>
                </a:ext>
              </a:extLst>
            </p:cNvPr>
            <p:cNvGrpSpPr/>
            <p:nvPr/>
          </p:nvGrpSpPr>
          <p:grpSpPr>
            <a:xfrm>
              <a:off x="569912" y="2169609"/>
              <a:ext cx="3107464" cy="366712"/>
              <a:chOff x="569912" y="2169609"/>
              <a:chExt cx="3107464" cy="366712"/>
            </a:xfrm>
          </p:grpSpPr>
          <p:sp>
            <p:nvSpPr>
              <p:cNvPr id="31" name="Rectangle 30">
                <a:extLst>
                  <a:ext uri="{FF2B5EF4-FFF2-40B4-BE49-F238E27FC236}">
                    <a16:creationId xmlns:a16="http://schemas.microsoft.com/office/drawing/2014/main" id="{1E6F59B2-1BB4-4AAB-A672-B172B4C94EF3}"/>
                  </a:ext>
                </a:extLst>
              </p:cNvPr>
              <p:cNvSpPr/>
              <p:nvPr/>
            </p:nvSpPr>
            <p:spPr>
              <a:xfrm>
                <a:off x="569912" y="2181805"/>
                <a:ext cx="2457928" cy="342322"/>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Callout: Right Arrow 31">
                <a:extLst>
                  <a:ext uri="{FF2B5EF4-FFF2-40B4-BE49-F238E27FC236}">
                    <a16:creationId xmlns:a16="http://schemas.microsoft.com/office/drawing/2014/main" id="{C9D36F74-669F-4385-BBC2-BF6A92FED053}"/>
                  </a:ext>
                </a:extLst>
              </p:cNvPr>
              <p:cNvSpPr/>
              <p:nvPr/>
            </p:nvSpPr>
            <p:spPr>
              <a:xfrm flipH="1">
                <a:off x="3027840" y="2169609"/>
                <a:ext cx="649536" cy="366712"/>
              </a:xfrm>
              <a:prstGeom prst="rightArrow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A</a:t>
                </a:r>
              </a:p>
            </p:txBody>
          </p:sp>
        </p:grpSp>
        <p:grpSp>
          <p:nvGrpSpPr>
            <p:cNvPr id="8" name="Select View from Action Menu">
              <a:extLst>
                <a:ext uri="{FF2B5EF4-FFF2-40B4-BE49-F238E27FC236}">
                  <a16:creationId xmlns:a16="http://schemas.microsoft.com/office/drawing/2014/main" id="{EF8A04AB-044C-4769-87A1-8A41B6F2156C}"/>
                </a:ext>
              </a:extLst>
            </p:cNvPr>
            <p:cNvGrpSpPr/>
            <p:nvPr/>
          </p:nvGrpSpPr>
          <p:grpSpPr>
            <a:xfrm>
              <a:off x="10182183" y="2516850"/>
              <a:ext cx="1552617" cy="474580"/>
              <a:chOff x="10182183" y="2516850"/>
              <a:chExt cx="1552617" cy="474580"/>
            </a:xfrm>
          </p:grpSpPr>
          <p:sp>
            <p:nvSpPr>
              <p:cNvPr id="16" name="Rectangle 15">
                <a:extLst>
                  <a:ext uri="{FF2B5EF4-FFF2-40B4-BE49-F238E27FC236}">
                    <a16:creationId xmlns:a16="http://schemas.microsoft.com/office/drawing/2014/main" id="{661F7097-51FB-4045-8DB3-9EADE04067BE}"/>
                  </a:ext>
                </a:extLst>
              </p:cNvPr>
              <p:cNvSpPr/>
              <p:nvPr/>
            </p:nvSpPr>
            <p:spPr>
              <a:xfrm>
                <a:off x="10825433" y="2516850"/>
                <a:ext cx="909367" cy="474580"/>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3" name="Callout: Right Arrow 32">
                <a:extLst>
                  <a:ext uri="{FF2B5EF4-FFF2-40B4-BE49-F238E27FC236}">
                    <a16:creationId xmlns:a16="http://schemas.microsoft.com/office/drawing/2014/main" id="{9F8259AD-D715-4329-B118-8C995783FD59}"/>
                  </a:ext>
                </a:extLst>
              </p:cNvPr>
              <p:cNvSpPr/>
              <p:nvPr/>
            </p:nvSpPr>
            <p:spPr>
              <a:xfrm>
                <a:off x="10182183" y="2570784"/>
                <a:ext cx="649536" cy="366712"/>
              </a:xfrm>
              <a:prstGeom prst="rightArrow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t>B</a:t>
                </a:r>
              </a:p>
            </p:txBody>
          </p:sp>
        </p:grpSp>
      </p:grpSp>
      <p:pic>
        <p:nvPicPr>
          <p:cNvPr id="6" name="Picture 5" descr="Graphical user interface, application, table&#10;&#10;Description automatically generated">
            <a:extLst>
              <a:ext uri="{FF2B5EF4-FFF2-40B4-BE49-F238E27FC236}">
                <a16:creationId xmlns:a16="http://schemas.microsoft.com/office/drawing/2014/main" id="{9D919B2E-B7B2-75E4-4EAD-5EE1ABE77FF1}"/>
              </a:ext>
            </a:extLst>
          </p:cNvPr>
          <p:cNvPicPr>
            <a:picLocks noChangeAspect="1"/>
          </p:cNvPicPr>
          <p:nvPr/>
        </p:nvPicPr>
        <p:blipFill rotWithShape="1">
          <a:blip r:embed="rId6">
            <a:extLst>
              <a:ext uri="{28A0092B-C50C-407E-A947-70E740481C1C}">
                <a14:useLocalDpi xmlns:a14="http://schemas.microsoft.com/office/drawing/2010/main" val="0"/>
              </a:ext>
            </a:extLst>
          </a:blip>
          <a:srcRect b="93274"/>
          <a:stretch/>
        </p:blipFill>
        <p:spPr>
          <a:xfrm>
            <a:off x="0" y="1"/>
            <a:ext cx="12188952" cy="544210"/>
          </a:xfrm>
          <a:prstGeom prst="rect">
            <a:avLst/>
          </a:prstGeom>
        </p:spPr>
      </p:pic>
      <p:grpSp>
        <p:nvGrpSpPr>
          <p:cNvPr id="34" name="View a PDF">
            <a:extLst>
              <a:ext uri="{FF2B5EF4-FFF2-40B4-BE49-F238E27FC236}">
                <a16:creationId xmlns:a16="http://schemas.microsoft.com/office/drawing/2014/main" id="{2FD21710-4317-4828-84AE-ABFFAD7E886D}"/>
              </a:ext>
            </a:extLst>
          </p:cNvPr>
          <p:cNvGrpSpPr/>
          <p:nvPr/>
        </p:nvGrpSpPr>
        <p:grpSpPr>
          <a:xfrm>
            <a:off x="1524" y="0"/>
            <a:ext cx="12188952" cy="4910136"/>
            <a:chOff x="1524" y="0"/>
            <a:chExt cx="12188952" cy="4910136"/>
          </a:xfrm>
        </p:grpSpPr>
        <p:pic>
          <p:nvPicPr>
            <p:cNvPr id="20" name="View a PDF" descr="Text, table&#10;&#10;Description automatically generated with medium confidence">
              <a:extLst>
                <a:ext uri="{FF2B5EF4-FFF2-40B4-BE49-F238E27FC236}">
                  <a16:creationId xmlns:a16="http://schemas.microsoft.com/office/drawing/2014/main" id="{C76607A5-8B47-44E4-8FD2-CDE5CE48027C}"/>
                </a:ext>
              </a:extLst>
            </p:cNvPr>
            <p:cNvPicPr>
              <a:picLocks noChangeAspect="1"/>
            </p:cNvPicPr>
            <p:nvPr/>
          </p:nvPicPr>
          <p:blipFill rotWithShape="1">
            <a:blip r:embed="rId7">
              <a:extLst>
                <a:ext uri="{28A0092B-C50C-407E-A947-70E740481C1C}">
                  <a14:useLocalDpi xmlns:a14="http://schemas.microsoft.com/office/drawing/2010/main" val="0"/>
                </a:ext>
              </a:extLst>
            </a:blip>
            <a:srcRect b="43813"/>
            <a:stretch/>
          </p:blipFill>
          <p:spPr>
            <a:xfrm>
              <a:off x="1524" y="0"/>
              <a:ext cx="12188952" cy="4910136"/>
            </a:xfrm>
            <a:prstGeom prst="rect">
              <a:avLst/>
            </a:prstGeom>
          </p:spPr>
        </p:pic>
        <p:grpSp>
          <p:nvGrpSpPr>
            <p:cNvPr id="27" name="PDF Open in New Tab">
              <a:extLst>
                <a:ext uri="{FF2B5EF4-FFF2-40B4-BE49-F238E27FC236}">
                  <a16:creationId xmlns:a16="http://schemas.microsoft.com/office/drawing/2014/main" id="{F37C821C-5187-41D7-B595-CA39753E7ACD}"/>
                </a:ext>
              </a:extLst>
            </p:cNvPr>
            <p:cNvGrpSpPr/>
            <p:nvPr/>
          </p:nvGrpSpPr>
          <p:grpSpPr>
            <a:xfrm>
              <a:off x="3555751" y="25690"/>
              <a:ext cx="2679948" cy="370534"/>
              <a:chOff x="3555751" y="25690"/>
              <a:chExt cx="2679948" cy="370534"/>
            </a:xfrm>
          </p:grpSpPr>
          <p:sp>
            <p:nvSpPr>
              <p:cNvPr id="38" name="Rectangle 37">
                <a:extLst>
                  <a:ext uri="{FF2B5EF4-FFF2-40B4-BE49-F238E27FC236}">
                    <a16:creationId xmlns:a16="http://schemas.microsoft.com/office/drawing/2014/main" id="{A2DAF9F5-30A7-453F-BAF1-D36DE7324ADA}"/>
                  </a:ext>
                </a:extLst>
              </p:cNvPr>
              <p:cNvSpPr/>
              <p:nvPr/>
            </p:nvSpPr>
            <p:spPr>
              <a:xfrm>
                <a:off x="4205287" y="29512"/>
                <a:ext cx="2030412" cy="366712"/>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Callout: Right Arrow 47">
                <a:extLst>
                  <a:ext uri="{FF2B5EF4-FFF2-40B4-BE49-F238E27FC236}">
                    <a16:creationId xmlns:a16="http://schemas.microsoft.com/office/drawing/2014/main" id="{0563751B-4ECD-4EE3-BCA0-DA663DEDF4C4}"/>
                  </a:ext>
                </a:extLst>
              </p:cNvPr>
              <p:cNvSpPr/>
              <p:nvPr/>
            </p:nvSpPr>
            <p:spPr>
              <a:xfrm>
                <a:off x="3555751" y="25690"/>
                <a:ext cx="649536" cy="366712"/>
              </a:xfrm>
              <a:prstGeom prst="rightArrow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C</a:t>
                </a:r>
              </a:p>
            </p:txBody>
          </p:sp>
        </p:grpSp>
        <p:grpSp>
          <p:nvGrpSpPr>
            <p:cNvPr id="25" name="Save a PDF">
              <a:extLst>
                <a:ext uri="{FF2B5EF4-FFF2-40B4-BE49-F238E27FC236}">
                  <a16:creationId xmlns:a16="http://schemas.microsoft.com/office/drawing/2014/main" id="{13AEE705-1592-4477-8263-33F8B018D2C2}"/>
                </a:ext>
              </a:extLst>
            </p:cNvPr>
            <p:cNvGrpSpPr/>
            <p:nvPr/>
          </p:nvGrpSpPr>
          <p:grpSpPr>
            <a:xfrm>
              <a:off x="10609013" y="627050"/>
              <a:ext cx="1052761" cy="366712"/>
              <a:chOff x="10609013" y="627050"/>
              <a:chExt cx="1052761" cy="366712"/>
            </a:xfrm>
          </p:grpSpPr>
          <p:sp>
            <p:nvSpPr>
              <p:cNvPr id="42" name="Rectangle 41">
                <a:extLst>
                  <a:ext uri="{FF2B5EF4-FFF2-40B4-BE49-F238E27FC236}">
                    <a16:creationId xmlns:a16="http://schemas.microsoft.com/office/drawing/2014/main" id="{4D2C0899-362C-4B9E-B831-E2962BD469E9}"/>
                  </a:ext>
                </a:extLst>
              </p:cNvPr>
              <p:cNvSpPr/>
              <p:nvPr/>
            </p:nvSpPr>
            <p:spPr>
              <a:xfrm>
                <a:off x="11258549" y="639736"/>
                <a:ext cx="403225" cy="342321"/>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Callout: Right Arrow 52">
                <a:extLst>
                  <a:ext uri="{FF2B5EF4-FFF2-40B4-BE49-F238E27FC236}">
                    <a16:creationId xmlns:a16="http://schemas.microsoft.com/office/drawing/2014/main" id="{DA3F4E42-0888-47D2-BE74-286CF2B849C0}"/>
                  </a:ext>
                </a:extLst>
              </p:cNvPr>
              <p:cNvSpPr/>
              <p:nvPr/>
            </p:nvSpPr>
            <p:spPr>
              <a:xfrm>
                <a:off x="10609013" y="627050"/>
                <a:ext cx="649536" cy="366712"/>
              </a:xfrm>
              <a:prstGeom prst="rightArrow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D</a:t>
                </a:r>
              </a:p>
            </p:txBody>
          </p:sp>
        </p:grpSp>
      </p:grpSp>
    </p:spTree>
    <p:extLst>
      <p:ext uri="{BB962C8B-B14F-4D97-AF65-F5344CB8AC3E}">
        <p14:creationId xmlns:p14="http://schemas.microsoft.com/office/powerpoint/2010/main" val="2944667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500"/>
                                        <p:tgtEl>
                                          <p:spTgt spid="4">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28"/>
                                        </p:tgtEl>
                                      </p:cBhvr>
                                    </p:animEffect>
                                    <p:set>
                                      <p:cBhvr>
                                        <p:cTn id="18" dur="1" fill="hold">
                                          <p:stCondLst>
                                            <p:cond delay="499"/>
                                          </p:stCondLst>
                                        </p:cTn>
                                        <p:tgtEl>
                                          <p:spTgt spid="28"/>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par>
                                <p:cTn id="22" presetID="10" presetClass="entr" presetSubtype="0" fill="hold" nodeType="with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fade">
                                      <p:cBhvr>
                                        <p:cTn id="24" dur="500"/>
                                        <p:tgtEl>
                                          <p:spTgt spid="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500"/>
                                        <p:tgtEl>
                                          <p:spTgt spid="47"/>
                                        </p:tgtEl>
                                      </p:cBhvr>
                                    </p:animEffect>
                                  </p:childTnLst>
                                </p:cTn>
                              </p:par>
                              <p:par>
                                <p:cTn id="33" presetID="10" presetClass="entr" presetSubtype="0" fill="hold" nodeType="withEffect">
                                  <p:stCondLst>
                                    <p:cond delay="0"/>
                                  </p:stCondLst>
                                  <p:childTnLst>
                                    <p:set>
                                      <p:cBhvr>
                                        <p:cTn id="34" dur="1" fill="hold">
                                          <p:stCondLst>
                                            <p:cond delay="0"/>
                                          </p:stCondLst>
                                        </p:cTn>
                                        <p:tgtEl>
                                          <p:spTgt spid="47">
                                            <p:txEl>
                                              <p:pRg st="0" end="0"/>
                                            </p:txEl>
                                          </p:spTgt>
                                        </p:tgtEl>
                                        <p:attrNameLst>
                                          <p:attrName>style.visibility</p:attrName>
                                        </p:attrNameLst>
                                      </p:cBhvr>
                                      <p:to>
                                        <p:strVal val="visible"/>
                                      </p:to>
                                    </p:set>
                                    <p:animEffect transition="in" filter="fade">
                                      <p:cBhvr>
                                        <p:cTn id="35" dur="500"/>
                                        <p:tgtEl>
                                          <p:spTgt spid="47">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par>
                                <p:cTn id="41" presetID="10" presetClass="entr" presetSubtype="0" fill="hold" nodeType="withEffect">
                                  <p:stCondLst>
                                    <p:cond delay="0"/>
                                  </p:stCondLst>
                                  <p:childTnLst>
                                    <p:set>
                                      <p:cBhvr>
                                        <p:cTn id="42" dur="1" fill="hold">
                                          <p:stCondLst>
                                            <p:cond delay="0"/>
                                          </p:stCondLst>
                                        </p:cTn>
                                        <p:tgtEl>
                                          <p:spTgt spid="47">
                                            <p:txEl>
                                              <p:pRg st="1" end="1"/>
                                            </p:txEl>
                                          </p:spTgt>
                                        </p:tgtEl>
                                        <p:attrNameLst>
                                          <p:attrName>style.visibility</p:attrName>
                                        </p:attrNameLst>
                                      </p:cBhvr>
                                      <p:to>
                                        <p:strVal val="visible"/>
                                      </p:to>
                                    </p:set>
                                    <p:animEffect transition="in" filter="fade">
                                      <p:cBhvr>
                                        <p:cTn id="43" dur="500"/>
                                        <p:tgtEl>
                                          <p:spTgt spid="4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8CD008-7828-4348-AFA5-623BAEDB0E44}"/>
              </a:ext>
            </a:extLst>
          </p:cNvPr>
          <p:cNvSpPr>
            <a:spLocks noGrp="1"/>
          </p:cNvSpPr>
          <p:nvPr>
            <p:ph type="body" sz="quarter" idx="10"/>
          </p:nvPr>
        </p:nvSpPr>
        <p:spPr/>
        <p:txBody>
          <a:bodyPr anchor="ctr"/>
          <a:lstStyle/>
          <a:p>
            <a:pPr algn="ctr"/>
            <a:r>
              <a:rPr lang="en-US" dirty="0"/>
              <a:t>Running Reports:</a:t>
            </a:r>
          </a:p>
          <a:p>
            <a:pPr algn="ctr"/>
            <a:r>
              <a:rPr lang="en-US" dirty="0"/>
              <a:t>Prompts</a:t>
            </a:r>
          </a:p>
        </p:txBody>
      </p:sp>
    </p:spTree>
    <p:extLst>
      <p:ext uri="{BB962C8B-B14F-4D97-AF65-F5344CB8AC3E}">
        <p14:creationId xmlns:p14="http://schemas.microsoft.com/office/powerpoint/2010/main" val="1446055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0AB71DB-E98A-4DA6-9B3E-1C6944628EE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87939" y="692283"/>
            <a:ext cx="7379368" cy="5257800"/>
          </a:xfrm>
          <a:prstGeom prst="rect">
            <a:avLst/>
          </a:prstGeom>
        </p:spPr>
      </p:pic>
      <p:sp>
        <p:nvSpPr>
          <p:cNvPr id="2" name="Title 1">
            <a:extLst>
              <a:ext uri="{FF2B5EF4-FFF2-40B4-BE49-F238E27FC236}">
                <a16:creationId xmlns:a16="http://schemas.microsoft.com/office/drawing/2014/main" id="{A758999D-2228-4291-860E-A61A2FAC2B43}"/>
              </a:ext>
            </a:extLst>
          </p:cNvPr>
          <p:cNvSpPr>
            <a:spLocks noGrp="1"/>
          </p:cNvSpPr>
          <p:nvPr>
            <p:ph type="title"/>
          </p:nvPr>
        </p:nvSpPr>
        <p:spPr/>
        <p:txBody>
          <a:bodyPr/>
          <a:lstStyle/>
          <a:p>
            <a:r>
              <a:rPr lang="en-US" dirty="0"/>
              <a:t>Running Reports: Prompts</a:t>
            </a:r>
          </a:p>
        </p:txBody>
      </p:sp>
      <p:sp>
        <p:nvSpPr>
          <p:cNvPr id="3" name="Text Placeholder 2">
            <a:extLst>
              <a:ext uri="{FF2B5EF4-FFF2-40B4-BE49-F238E27FC236}">
                <a16:creationId xmlns:a16="http://schemas.microsoft.com/office/drawing/2014/main" id="{BB29D75A-8DA1-4830-8BB9-11C1D7FB5CB3}"/>
              </a:ext>
            </a:extLst>
          </p:cNvPr>
          <p:cNvSpPr>
            <a:spLocks noGrp="1"/>
          </p:cNvSpPr>
          <p:nvPr>
            <p:ph type="body" sz="half" idx="2"/>
          </p:nvPr>
        </p:nvSpPr>
        <p:spPr/>
        <p:txBody>
          <a:bodyPr>
            <a:normAutofit/>
          </a:bodyPr>
          <a:lstStyle/>
          <a:p>
            <a:r>
              <a:rPr lang="en-US" dirty="0"/>
              <a:t>The prompt values that you select when running a report will determine what data gets pulled into it.</a:t>
            </a:r>
          </a:p>
          <a:p>
            <a:r>
              <a:rPr lang="en-US" dirty="0"/>
              <a:t>Often, a report will be run using only these prompts:</a:t>
            </a:r>
          </a:p>
          <a:p>
            <a:pPr marL="285750" indent="-285750">
              <a:buClr>
                <a:schemeClr val="bg1"/>
              </a:buClr>
              <a:buFont typeface="Arial" panose="020B0604020202020204" pitchFamily="34" charset="0"/>
              <a:buChar char="•"/>
            </a:pPr>
            <a:r>
              <a:rPr lang="en-US" b="1" dirty="0"/>
              <a:t>Provider(s)</a:t>
            </a:r>
            <a:r>
              <a:rPr lang="en-US" dirty="0"/>
              <a:t>: Select one or more project providers.</a:t>
            </a:r>
          </a:p>
          <a:p>
            <a:pPr marL="285750" indent="-285750">
              <a:buClr>
                <a:schemeClr val="bg1"/>
              </a:buClr>
              <a:buFont typeface="Arial" panose="020B0604020202020204" pitchFamily="34" charset="0"/>
              <a:buChar char="•"/>
            </a:pPr>
            <a:r>
              <a:rPr lang="en-US" b="1" dirty="0"/>
              <a:t>Start Date</a:t>
            </a:r>
            <a:r>
              <a:rPr lang="en-US" dirty="0"/>
              <a:t>: Select the first date of the reporting period.</a:t>
            </a:r>
          </a:p>
          <a:p>
            <a:pPr marL="285750" indent="-285750">
              <a:buClr>
                <a:schemeClr val="bg1"/>
              </a:buClr>
              <a:buFont typeface="Arial" panose="020B0604020202020204" pitchFamily="34" charset="0"/>
              <a:buChar char="•"/>
            </a:pPr>
            <a:r>
              <a:rPr lang="en-US" b="1" dirty="0"/>
              <a:t>End Date (PLUS 1 Day)</a:t>
            </a:r>
            <a:r>
              <a:rPr lang="en-US" dirty="0"/>
              <a:t>: Select the last date of the reporting period, plus one day.</a:t>
            </a:r>
          </a:p>
          <a:p>
            <a:pPr marL="285750" indent="-285750">
              <a:buClr>
                <a:schemeClr val="bg1"/>
              </a:buClr>
              <a:buFont typeface="Arial" panose="020B0604020202020204" pitchFamily="34" charset="0"/>
              <a:buChar char="•"/>
            </a:pPr>
            <a:r>
              <a:rPr lang="en-US" b="1" dirty="0"/>
              <a:t>Effective Date</a:t>
            </a:r>
            <a:r>
              <a:rPr lang="en-US" dirty="0"/>
              <a:t>: Select the same date used for the End Date prompt.</a:t>
            </a:r>
          </a:p>
          <a:p>
            <a:r>
              <a:rPr lang="en-US" dirty="0"/>
              <a:t>Depending on the report, there may be additional prompts to complete.</a:t>
            </a:r>
          </a:p>
        </p:txBody>
      </p:sp>
      <p:sp>
        <p:nvSpPr>
          <p:cNvPr id="5" name="Highlight Select Providers">
            <a:extLst>
              <a:ext uri="{FF2B5EF4-FFF2-40B4-BE49-F238E27FC236}">
                <a16:creationId xmlns:a16="http://schemas.microsoft.com/office/drawing/2014/main" id="{E52EA325-B369-4561-9089-67A63FDDB0CC}"/>
              </a:ext>
            </a:extLst>
          </p:cNvPr>
          <p:cNvSpPr/>
          <p:nvPr/>
        </p:nvSpPr>
        <p:spPr>
          <a:xfrm>
            <a:off x="4796309" y="1647825"/>
            <a:ext cx="2372841" cy="533400"/>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Highlight Start Date">
            <a:extLst>
              <a:ext uri="{FF2B5EF4-FFF2-40B4-BE49-F238E27FC236}">
                <a16:creationId xmlns:a16="http://schemas.microsoft.com/office/drawing/2014/main" id="{DBF00799-7221-4660-86B7-09D9CAFD2084}"/>
              </a:ext>
            </a:extLst>
          </p:cNvPr>
          <p:cNvSpPr/>
          <p:nvPr/>
        </p:nvSpPr>
        <p:spPr>
          <a:xfrm flipV="1">
            <a:off x="4796308" y="2995613"/>
            <a:ext cx="2377440" cy="416718"/>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Highlight End Date">
            <a:extLst>
              <a:ext uri="{FF2B5EF4-FFF2-40B4-BE49-F238E27FC236}">
                <a16:creationId xmlns:a16="http://schemas.microsoft.com/office/drawing/2014/main" id="{6FF0F878-48EF-43B0-8336-670127E2627C}"/>
              </a:ext>
            </a:extLst>
          </p:cNvPr>
          <p:cNvSpPr/>
          <p:nvPr/>
        </p:nvSpPr>
        <p:spPr>
          <a:xfrm flipV="1">
            <a:off x="4796308" y="4558045"/>
            <a:ext cx="2377440" cy="418768"/>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Highlight Effective Date">
            <a:extLst>
              <a:ext uri="{FF2B5EF4-FFF2-40B4-BE49-F238E27FC236}">
                <a16:creationId xmlns:a16="http://schemas.microsoft.com/office/drawing/2014/main" id="{3D48660E-469B-4036-89E6-59628496F686}"/>
              </a:ext>
            </a:extLst>
          </p:cNvPr>
          <p:cNvSpPr/>
          <p:nvPr/>
        </p:nvSpPr>
        <p:spPr>
          <a:xfrm flipV="1">
            <a:off x="4796308" y="4976813"/>
            <a:ext cx="2377440" cy="418768"/>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28855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fade">
                                      <p:cBhvr>
                                        <p:cTn id="39" dur="5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fade">
                                      <p:cBhvr>
                                        <p:cTn id="4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0CB4D-D7B4-48F4-86B1-902C82F6326F}"/>
              </a:ext>
            </a:extLst>
          </p:cNvPr>
          <p:cNvSpPr>
            <a:spLocks noGrp="1"/>
          </p:cNvSpPr>
          <p:nvPr>
            <p:ph type="title"/>
          </p:nvPr>
        </p:nvSpPr>
        <p:spPr/>
        <p:txBody>
          <a:bodyPr/>
          <a:lstStyle/>
          <a:p>
            <a:r>
              <a:rPr lang="en-US" dirty="0"/>
              <a:t>Running Reports: Filling Out Prompts</a:t>
            </a:r>
          </a:p>
        </p:txBody>
      </p:sp>
      <p:sp>
        <p:nvSpPr>
          <p:cNvPr id="7" name="Text Placeholder 6">
            <a:extLst>
              <a:ext uri="{FF2B5EF4-FFF2-40B4-BE49-F238E27FC236}">
                <a16:creationId xmlns:a16="http://schemas.microsoft.com/office/drawing/2014/main" id="{89D6010D-7874-4976-B8B7-0F17F9ECE7A2}"/>
              </a:ext>
            </a:extLst>
          </p:cNvPr>
          <p:cNvSpPr>
            <a:spLocks noGrp="1"/>
          </p:cNvSpPr>
          <p:nvPr>
            <p:ph type="body" sz="half" idx="2"/>
          </p:nvPr>
        </p:nvSpPr>
        <p:spPr/>
        <p:txBody>
          <a:bodyPr>
            <a:normAutofit/>
          </a:bodyPr>
          <a:lstStyle/>
          <a:p>
            <a:pPr marL="285750" indent="-285750">
              <a:lnSpc>
                <a:spcPct val="114000"/>
              </a:lnSpc>
              <a:spcBef>
                <a:spcPts val="0"/>
              </a:spcBef>
              <a:spcAft>
                <a:spcPts val="600"/>
              </a:spcAft>
              <a:buClr>
                <a:schemeClr val="bg1"/>
              </a:buClr>
              <a:buSzTx/>
              <a:buFont typeface="Arial" panose="020B0604020202020204" pitchFamily="34" charset="0"/>
              <a:buChar char="•"/>
              <a:defRPr/>
            </a:pPr>
            <a:r>
              <a:rPr lang="en-US" dirty="0"/>
              <a:t>To specify which values you want to use in your report, select a prompt.</a:t>
            </a:r>
          </a:p>
          <a:p>
            <a:pPr marL="285750" marR="0" lvl="0" indent="-285750" algn="l" defTabSz="914400" rtl="0" eaLnBrk="1" fontAlgn="auto" latinLnBrk="0" hangingPunct="1">
              <a:lnSpc>
                <a:spcPct val="114000"/>
              </a:lnSpc>
              <a:spcBef>
                <a:spcPts val="0"/>
              </a:spcBef>
              <a:spcAft>
                <a:spcPts val="600"/>
              </a:spcAft>
              <a:buClr>
                <a:schemeClr val="bg1"/>
              </a:buClr>
              <a:buSzTx/>
              <a:buFont typeface="Arial" panose="020B0604020202020204" pitchFamily="34" charset="0"/>
              <a:buChar char="•"/>
              <a:tabLst/>
              <a:defRPr/>
            </a:pPr>
            <a:r>
              <a:rPr lang="en-US" b="0" i="0" dirty="0"/>
              <a:t>Click on the </a:t>
            </a:r>
            <a:r>
              <a:rPr lang="en-US" b="1" i="0" dirty="0"/>
              <a:t>Refresh</a:t>
            </a:r>
            <a:r>
              <a:rPr lang="en-US" b="0" i="0" dirty="0"/>
              <a:t> button to see a list of all available values.</a:t>
            </a:r>
            <a:endParaRPr lang="en-US" b="1" i="1" dirty="0"/>
          </a:p>
          <a:p>
            <a:pPr marL="285750" marR="0" lvl="0" indent="-285750" algn="l" defTabSz="914400" rtl="0" eaLnBrk="1" fontAlgn="auto" latinLnBrk="0" hangingPunct="1">
              <a:lnSpc>
                <a:spcPct val="114000"/>
              </a:lnSpc>
              <a:spcBef>
                <a:spcPts val="0"/>
              </a:spcBef>
              <a:spcAft>
                <a:spcPts val="600"/>
              </a:spcAft>
              <a:buClr>
                <a:schemeClr val="bg1"/>
              </a:buClr>
              <a:buSzTx/>
              <a:buFont typeface="Arial" panose="020B0604020202020204" pitchFamily="34" charset="0"/>
              <a:buChar char="•"/>
              <a:tabLst/>
              <a:defRPr/>
            </a:pPr>
            <a:r>
              <a:rPr lang="en-US" b="0" i="0" dirty="0"/>
              <a:t>Check the box next to a desired value to select it.</a:t>
            </a:r>
            <a:endParaRPr lang="en-US" b="0" i="1" dirty="0"/>
          </a:p>
          <a:p>
            <a:pPr marL="285750" marR="0" lvl="0" indent="-285750" algn="l" defTabSz="914400" rtl="0" eaLnBrk="1" fontAlgn="auto" latinLnBrk="0" hangingPunct="1">
              <a:lnSpc>
                <a:spcPct val="114000"/>
              </a:lnSpc>
              <a:spcBef>
                <a:spcPts val="0"/>
              </a:spcBef>
              <a:spcAft>
                <a:spcPts val="600"/>
              </a:spcAft>
              <a:buClr>
                <a:schemeClr val="bg1"/>
              </a:buClr>
              <a:buSzTx/>
              <a:buFont typeface="Arial" panose="020B0604020202020204" pitchFamily="34" charset="0"/>
              <a:buChar char="•"/>
              <a:tabLst/>
              <a:defRPr/>
            </a:pPr>
            <a:r>
              <a:rPr lang="en-US" b="0" i="0" dirty="0"/>
              <a:t>You can search for prompt values, as well.</a:t>
            </a:r>
            <a:endParaRPr lang="en-US" b="1" i="1" dirty="0"/>
          </a:p>
          <a:p>
            <a:pPr marL="285750" marR="0" lvl="0" indent="-285750" algn="l" defTabSz="914400" rtl="0" eaLnBrk="1" fontAlgn="auto" latinLnBrk="0" hangingPunct="1">
              <a:lnSpc>
                <a:spcPct val="114000"/>
              </a:lnSpc>
              <a:spcBef>
                <a:spcPts val="0"/>
              </a:spcBef>
              <a:spcAft>
                <a:spcPts val="600"/>
              </a:spcAft>
              <a:buClr>
                <a:schemeClr val="bg1"/>
              </a:buClr>
              <a:buSzTx/>
              <a:buFont typeface="Arial" panose="020B0604020202020204" pitchFamily="34" charset="0"/>
              <a:buChar char="•"/>
              <a:tabLst/>
              <a:defRPr/>
            </a:pPr>
            <a:r>
              <a:rPr lang="en-US" b="0" i="0" dirty="0"/>
              <a:t>To see which values have been selected, click on the </a:t>
            </a:r>
            <a:r>
              <a:rPr lang="en-US" b="1" i="0" dirty="0"/>
              <a:t>Prompt Values</a:t>
            </a:r>
            <a:r>
              <a:rPr lang="en-US" b="0" i="0" dirty="0"/>
              <a:t> button.</a:t>
            </a:r>
          </a:p>
          <a:p>
            <a:pPr marL="285750" marR="0" lvl="0" indent="-285750" algn="l" defTabSz="914400" rtl="0" eaLnBrk="1" fontAlgn="auto" latinLnBrk="0" hangingPunct="1">
              <a:lnSpc>
                <a:spcPct val="114000"/>
              </a:lnSpc>
              <a:spcBef>
                <a:spcPts val="0"/>
              </a:spcBef>
              <a:spcAft>
                <a:spcPts val="600"/>
              </a:spcAft>
              <a:buClr>
                <a:schemeClr val="bg1"/>
              </a:buClr>
              <a:buSzTx/>
              <a:buFont typeface="Arial" panose="020B0604020202020204" pitchFamily="34" charset="0"/>
              <a:buChar char="•"/>
              <a:tabLst/>
              <a:defRPr/>
            </a:pPr>
            <a:r>
              <a:rPr lang="en-US" dirty="0"/>
              <a:t>Choose the </a:t>
            </a:r>
            <a:r>
              <a:rPr lang="en-US" b="1" dirty="0"/>
              <a:t>Reset Prompt</a:t>
            </a:r>
            <a:r>
              <a:rPr lang="en-US" dirty="0"/>
              <a:t> or </a:t>
            </a:r>
            <a:r>
              <a:rPr lang="en-US" b="1" dirty="0"/>
              <a:t>Reset All</a:t>
            </a:r>
            <a:r>
              <a:rPr lang="en-US" dirty="0"/>
              <a:t> options when you want to clear selected values from prompts.</a:t>
            </a:r>
            <a:endParaRPr lang="en-US" b="0" i="0" dirty="0"/>
          </a:p>
        </p:txBody>
      </p:sp>
      <p:pic>
        <p:nvPicPr>
          <p:cNvPr id="5" name="Unfilled Prompts">
            <a:extLst>
              <a:ext uri="{FF2B5EF4-FFF2-40B4-BE49-F238E27FC236}">
                <a16:creationId xmlns:a16="http://schemas.microsoft.com/office/drawing/2014/main" id="{61D9B1B4-03BB-47EC-845F-4AF048F3E029}"/>
              </a:ext>
            </a:extLst>
          </p:cNvPr>
          <p:cNvPicPr>
            <a:picLocks noChangeAspect="1"/>
          </p:cNvPicPr>
          <p:nvPr/>
        </p:nvPicPr>
        <p:blipFill>
          <a:blip r:embed="rId3">
            <a:extLst>
              <a:ext uri="{28A0092B-C50C-407E-A947-70E740481C1C}">
                <a14:useLocalDpi xmlns:a14="http://schemas.microsoft.com/office/drawing/2010/main" val="0"/>
              </a:ext>
            </a:extLst>
          </a:blip>
          <a:stretch/>
        </p:blipFill>
        <p:spPr>
          <a:xfrm>
            <a:off x="4457466" y="800100"/>
            <a:ext cx="7379368" cy="5257800"/>
          </a:xfrm>
          <a:prstGeom prst="rect">
            <a:avLst/>
          </a:prstGeom>
        </p:spPr>
      </p:pic>
      <p:grpSp>
        <p:nvGrpSpPr>
          <p:cNvPr id="4" name="Highlight Providers Prompt">
            <a:extLst>
              <a:ext uri="{FF2B5EF4-FFF2-40B4-BE49-F238E27FC236}">
                <a16:creationId xmlns:a16="http://schemas.microsoft.com/office/drawing/2014/main" id="{2E91B1E5-50E4-47FA-8469-EF5CDBFE91C3}"/>
              </a:ext>
            </a:extLst>
          </p:cNvPr>
          <p:cNvGrpSpPr/>
          <p:nvPr/>
        </p:nvGrpSpPr>
        <p:grpSpPr>
          <a:xfrm>
            <a:off x="4203490" y="1656554"/>
            <a:ext cx="2933911" cy="403475"/>
            <a:chOff x="4203490" y="2079421"/>
            <a:chExt cx="2933911" cy="403475"/>
          </a:xfrm>
        </p:grpSpPr>
        <p:sp>
          <p:nvSpPr>
            <p:cNvPr id="16" name="Rectangle 15">
              <a:extLst>
                <a:ext uri="{FF2B5EF4-FFF2-40B4-BE49-F238E27FC236}">
                  <a16:creationId xmlns:a16="http://schemas.microsoft.com/office/drawing/2014/main" id="{BF96EF0C-5534-46DD-9764-041F1D5170B1}"/>
                </a:ext>
              </a:extLst>
            </p:cNvPr>
            <p:cNvSpPr/>
            <p:nvPr/>
          </p:nvSpPr>
          <p:spPr>
            <a:xfrm>
              <a:off x="4764559" y="2079421"/>
              <a:ext cx="2372842" cy="403475"/>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Arrow: Right 20">
              <a:extLst>
                <a:ext uri="{FF2B5EF4-FFF2-40B4-BE49-F238E27FC236}">
                  <a16:creationId xmlns:a16="http://schemas.microsoft.com/office/drawing/2014/main" id="{7EBC5661-E412-4439-B8A7-C9EDF4E1DE22}"/>
                </a:ext>
              </a:extLst>
            </p:cNvPr>
            <p:cNvSpPr/>
            <p:nvPr/>
          </p:nvSpPr>
          <p:spPr>
            <a:xfrm>
              <a:off x="4203490" y="2118740"/>
              <a:ext cx="520403" cy="324835"/>
            </a:xfrm>
            <a:prstGeom prst="rightArrow">
              <a:avLst>
                <a:gd name="adj1" fmla="val 50000"/>
                <a:gd name="adj2" fmla="val 89474"/>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 name="Highlight Refresh Button">
            <a:extLst>
              <a:ext uri="{FF2B5EF4-FFF2-40B4-BE49-F238E27FC236}">
                <a16:creationId xmlns:a16="http://schemas.microsoft.com/office/drawing/2014/main" id="{953271D6-FE9A-4712-AEF7-FEC14102BA80}"/>
              </a:ext>
            </a:extLst>
          </p:cNvPr>
          <p:cNvGrpSpPr/>
          <p:nvPr/>
        </p:nvGrpSpPr>
        <p:grpSpPr>
          <a:xfrm>
            <a:off x="7114519" y="1335927"/>
            <a:ext cx="971908" cy="360010"/>
            <a:chOff x="9157930" y="766809"/>
            <a:chExt cx="971908" cy="360010"/>
          </a:xfrm>
        </p:grpSpPr>
        <p:sp>
          <p:nvSpPr>
            <p:cNvPr id="23" name="Rectangle 22">
              <a:extLst>
                <a:ext uri="{FF2B5EF4-FFF2-40B4-BE49-F238E27FC236}">
                  <a16:creationId xmlns:a16="http://schemas.microsoft.com/office/drawing/2014/main" id="{18FEB833-2A1F-463B-9E5C-2466ECD5904C}"/>
                </a:ext>
              </a:extLst>
            </p:cNvPr>
            <p:cNvSpPr/>
            <p:nvPr/>
          </p:nvSpPr>
          <p:spPr>
            <a:xfrm>
              <a:off x="9708357" y="766809"/>
              <a:ext cx="421481" cy="360010"/>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Arrow: Right 23">
              <a:extLst>
                <a:ext uri="{FF2B5EF4-FFF2-40B4-BE49-F238E27FC236}">
                  <a16:creationId xmlns:a16="http://schemas.microsoft.com/office/drawing/2014/main" id="{70A8661D-9503-40B5-9A70-FD6DDC871026}"/>
                </a:ext>
              </a:extLst>
            </p:cNvPr>
            <p:cNvSpPr/>
            <p:nvPr/>
          </p:nvSpPr>
          <p:spPr>
            <a:xfrm>
              <a:off x="9157930" y="786142"/>
              <a:ext cx="520403" cy="324835"/>
            </a:xfrm>
            <a:prstGeom prst="rightArrow">
              <a:avLst>
                <a:gd name="adj1" fmla="val 50000"/>
                <a:gd name="adj2" fmla="val 89474"/>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Select Multiple Prompt Values">
            <a:extLst>
              <a:ext uri="{FF2B5EF4-FFF2-40B4-BE49-F238E27FC236}">
                <a16:creationId xmlns:a16="http://schemas.microsoft.com/office/drawing/2014/main" id="{6DF03CD8-EED7-4645-B91C-0FFB2F1EDFDF}"/>
              </a:ext>
            </a:extLst>
          </p:cNvPr>
          <p:cNvGrpSpPr/>
          <p:nvPr/>
        </p:nvGrpSpPr>
        <p:grpSpPr>
          <a:xfrm>
            <a:off x="4457466" y="805857"/>
            <a:ext cx="7379368" cy="5257800"/>
            <a:chOff x="4457466" y="805857"/>
            <a:chExt cx="7379368" cy="5257800"/>
          </a:xfrm>
        </p:grpSpPr>
        <p:pic>
          <p:nvPicPr>
            <p:cNvPr id="13" name="Refresh Button Results">
              <a:extLst>
                <a:ext uri="{FF2B5EF4-FFF2-40B4-BE49-F238E27FC236}">
                  <a16:creationId xmlns:a16="http://schemas.microsoft.com/office/drawing/2014/main" id="{91D47F4C-4670-4F19-8D99-3F20A17BB3DC}"/>
                </a:ext>
              </a:extLst>
            </p:cNvPr>
            <p:cNvPicPr>
              <a:picLocks noChangeAspect="1"/>
            </p:cNvPicPr>
            <p:nvPr/>
          </p:nvPicPr>
          <p:blipFill>
            <a:blip r:embed="rId4">
              <a:extLst>
                <a:ext uri="{28A0092B-C50C-407E-A947-70E740481C1C}">
                  <a14:useLocalDpi xmlns:a14="http://schemas.microsoft.com/office/drawing/2010/main" val="0"/>
                </a:ext>
              </a:extLst>
            </a:blip>
            <a:stretch/>
          </p:blipFill>
          <p:spPr>
            <a:xfrm>
              <a:off x="4457466" y="805857"/>
              <a:ext cx="7379368" cy="5257800"/>
            </a:xfrm>
            <a:prstGeom prst="rect">
              <a:avLst/>
            </a:prstGeom>
          </p:spPr>
        </p:pic>
        <p:grpSp>
          <p:nvGrpSpPr>
            <p:cNvPr id="28" name="Highlight Checkboxes">
              <a:extLst>
                <a:ext uri="{FF2B5EF4-FFF2-40B4-BE49-F238E27FC236}">
                  <a16:creationId xmlns:a16="http://schemas.microsoft.com/office/drawing/2014/main" id="{46A64ECD-E9B5-4CB0-8BD9-38551450B4E5}"/>
                </a:ext>
              </a:extLst>
            </p:cNvPr>
            <p:cNvGrpSpPr/>
            <p:nvPr/>
          </p:nvGrpSpPr>
          <p:grpSpPr>
            <a:xfrm>
              <a:off x="7224781" y="1586186"/>
              <a:ext cx="324835" cy="3916554"/>
              <a:chOff x="7224781" y="1586186"/>
              <a:chExt cx="324835" cy="3916554"/>
            </a:xfrm>
          </p:grpSpPr>
          <p:sp>
            <p:nvSpPr>
              <p:cNvPr id="26" name="Rectangle 25">
                <a:extLst>
                  <a:ext uri="{FF2B5EF4-FFF2-40B4-BE49-F238E27FC236}">
                    <a16:creationId xmlns:a16="http://schemas.microsoft.com/office/drawing/2014/main" id="{3184A560-F6EA-4AC7-82FC-C1F983ADEB7F}"/>
                  </a:ext>
                </a:extLst>
              </p:cNvPr>
              <p:cNvSpPr/>
              <p:nvPr/>
            </p:nvSpPr>
            <p:spPr>
              <a:xfrm>
                <a:off x="7242327" y="2146029"/>
                <a:ext cx="294012" cy="3356711"/>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Arrow: Right 26">
                <a:extLst>
                  <a:ext uri="{FF2B5EF4-FFF2-40B4-BE49-F238E27FC236}">
                    <a16:creationId xmlns:a16="http://schemas.microsoft.com/office/drawing/2014/main" id="{8D63DEB1-6789-4F0B-B00D-0004AAD2B0AE}"/>
                  </a:ext>
                </a:extLst>
              </p:cNvPr>
              <p:cNvSpPr/>
              <p:nvPr/>
            </p:nvSpPr>
            <p:spPr>
              <a:xfrm rot="5400000">
                <a:off x="7126997" y="1683970"/>
                <a:ext cx="520403" cy="324835"/>
              </a:xfrm>
              <a:prstGeom prst="rightArrow">
                <a:avLst>
                  <a:gd name="adj1" fmla="val 50000"/>
                  <a:gd name="adj2" fmla="val 89474"/>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33" name="Search for Prompt Value">
            <a:extLst>
              <a:ext uri="{FF2B5EF4-FFF2-40B4-BE49-F238E27FC236}">
                <a16:creationId xmlns:a16="http://schemas.microsoft.com/office/drawing/2014/main" id="{9028183B-C81F-4EED-B312-FCFFD47A67A0}"/>
              </a:ext>
            </a:extLst>
          </p:cNvPr>
          <p:cNvGrpSpPr/>
          <p:nvPr/>
        </p:nvGrpSpPr>
        <p:grpSpPr>
          <a:xfrm>
            <a:off x="4457466" y="794919"/>
            <a:ext cx="7379368" cy="5257800"/>
            <a:chOff x="4457466" y="794919"/>
            <a:chExt cx="7379368" cy="5257800"/>
          </a:xfrm>
        </p:grpSpPr>
        <p:pic>
          <p:nvPicPr>
            <p:cNvPr id="19" name="Search for Provider Value">
              <a:extLst>
                <a:ext uri="{FF2B5EF4-FFF2-40B4-BE49-F238E27FC236}">
                  <a16:creationId xmlns:a16="http://schemas.microsoft.com/office/drawing/2014/main" id="{D07372AF-97C4-4FE6-9AEC-6CEFEF017CE9}"/>
                </a:ext>
              </a:extLst>
            </p:cNvPr>
            <p:cNvPicPr>
              <a:picLocks noChangeAspect="1"/>
            </p:cNvPicPr>
            <p:nvPr/>
          </p:nvPicPr>
          <p:blipFill>
            <a:blip r:embed="rId5">
              <a:extLst>
                <a:ext uri="{28A0092B-C50C-407E-A947-70E740481C1C}">
                  <a14:useLocalDpi xmlns:a14="http://schemas.microsoft.com/office/drawing/2010/main" val="0"/>
                </a:ext>
              </a:extLst>
            </a:blip>
            <a:stretch/>
          </p:blipFill>
          <p:spPr>
            <a:xfrm>
              <a:off x="4457466" y="794919"/>
              <a:ext cx="7379368" cy="5257800"/>
            </a:xfrm>
            <a:prstGeom prst="rect">
              <a:avLst/>
            </a:prstGeom>
          </p:spPr>
        </p:pic>
        <p:grpSp>
          <p:nvGrpSpPr>
            <p:cNvPr id="32" name="Highlight Search Box">
              <a:extLst>
                <a:ext uri="{FF2B5EF4-FFF2-40B4-BE49-F238E27FC236}">
                  <a16:creationId xmlns:a16="http://schemas.microsoft.com/office/drawing/2014/main" id="{74B4664D-9B1F-497A-9C90-68A18B40A931}"/>
                </a:ext>
              </a:extLst>
            </p:cNvPr>
            <p:cNvGrpSpPr/>
            <p:nvPr/>
          </p:nvGrpSpPr>
          <p:grpSpPr>
            <a:xfrm>
              <a:off x="7291388" y="1609681"/>
              <a:ext cx="4429841" cy="324835"/>
              <a:chOff x="7291388" y="1609681"/>
              <a:chExt cx="4429841" cy="324835"/>
            </a:xfrm>
          </p:grpSpPr>
          <p:sp>
            <p:nvSpPr>
              <p:cNvPr id="30" name="Rectangle 29">
                <a:extLst>
                  <a:ext uri="{FF2B5EF4-FFF2-40B4-BE49-F238E27FC236}">
                    <a16:creationId xmlns:a16="http://schemas.microsoft.com/office/drawing/2014/main" id="{00FD16B8-67E0-47B5-9CD3-00A36D4F9A76}"/>
                  </a:ext>
                </a:extLst>
              </p:cNvPr>
              <p:cNvSpPr/>
              <p:nvPr/>
            </p:nvSpPr>
            <p:spPr>
              <a:xfrm>
                <a:off x="7291388" y="1669590"/>
                <a:ext cx="3864441" cy="205016"/>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Arrow: Right 30">
                <a:extLst>
                  <a:ext uri="{FF2B5EF4-FFF2-40B4-BE49-F238E27FC236}">
                    <a16:creationId xmlns:a16="http://schemas.microsoft.com/office/drawing/2014/main" id="{1177DF33-2BEF-4317-80B5-DAFCAAD98F69}"/>
                  </a:ext>
                </a:extLst>
              </p:cNvPr>
              <p:cNvSpPr/>
              <p:nvPr/>
            </p:nvSpPr>
            <p:spPr>
              <a:xfrm flipH="1">
                <a:off x="11200826" y="1609681"/>
                <a:ext cx="520403" cy="324835"/>
              </a:xfrm>
              <a:prstGeom prst="rightArrow">
                <a:avLst>
                  <a:gd name="adj1" fmla="val 50000"/>
                  <a:gd name="adj2" fmla="val 89474"/>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37" name="Display/Hide Prompt Values">
            <a:extLst>
              <a:ext uri="{FF2B5EF4-FFF2-40B4-BE49-F238E27FC236}">
                <a16:creationId xmlns:a16="http://schemas.microsoft.com/office/drawing/2014/main" id="{42AEF478-C9F0-4CE5-BDE1-5B64B07DD2AD}"/>
              </a:ext>
            </a:extLst>
          </p:cNvPr>
          <p:cNvGrpSpPr/>
          <p:nvPr/>
        </p:nvGrpSpPr>
        <p:grpSpPr>
          <a:xfrm>
            <a:off x="4463903" y="805281"/>
            <a:ext cx="7379368" cy="5257800"/>
            <a:chOff x="4463903" y="805281"/>
            <a:chExt cx="7379368" cy="5257800"/>
          </a:xfrm>
        </p:grpSpPr>
        <p:pic>
          <p:nvPicPr>
            <p:cNvPr id="11" name="Selected Provider Value">
              <a:extLst>
                <a:ext uri="{FF2B5EF4-FFF2-40B4-BE49-F238E27FC236}">
                  <a16:creationId xmlns:a16="http://schemas.microsoft.com/office/drawing/2014/main" id="{2EE261AE-3EAF-4E4A-8145-023C4A9A7536}"/>
                </a:ext>
              </a:extLst>
            </p:cNvPr>
            <p:cNvPicPr>
              <a:picLocks noChangeAspect="1"/>
            </p:cNvPicPr>
            <p:nvPr/>
          </p:nvPicPr>
          <p:blipFill>
            <a:blip r:embed="rId6">
              <a:extLst>
                <a:ext uri="{28A0092B-C50C-407E-A947-70E740481C1C}">
                  <a14:useLocalDpi xmlns:a14="http://schemas.microsoft.com/office/drawing/2010/main" val="0"/>
                </a:ext>
              </a:extLst>
            </a:blip>
            <a:stretch/>
          </p:blipFill>
          <p:spPr>
            <a:xfrm>
              <a:off x="4463903" y="805281"/>
              <a:ext cx="7379368" cy="5257800"/>
            </a:xfrm>
            <a:prstGeom prst="rect">
              <a:avLst/>
            </a:prstGeom>
          </p:spPr>
        </p:pic>
        <p:grpSp>
          <p:nvGrpSpPr>
            <p:cNvPr id="36" name="Highlight Prompt Values Button">
              <a:extLst>
                <a:ext uri="{FF2B5EF4-FFF2-40B4-BE49-F238E27FC236}">
                  <a16:creationId xmlns:a16="http://schemas.microsoft.com/office/drawing/2014/main" id="{BEA0C0BE-EB5D-445B-A631-1DB9FAB0B4AA}"/>
                </a:ext>
              </a:extLst>
            </p:cNvPr>
            <p:cNvGrpSpPr/>
            <p:nvPr/>
          </p:nvGrpSpPr>
          <p:grpSpPr>
            <a:xfrm>
              <a:off x="7268926" y="1344278"/>
              <a:ext cx="4275374" cy="1596641"/>
              <a:chOff x="7268926" y="1344278"/>
              <a:chExt cx="4275374" cy="1596641"/>
            </a:xfrm>
          </p:grpSpPr>
          <p:sp>
            <p:nvSpPr>
              <p:cNvPr id="39" name="Highlight Value">
                <a:extLst>
                  <a:ext uri="{FF2B5EF4-FFF2-40B4-BE49-F238E27FC236}">
                    <a16:creationId xmlns:a16="http://schemas.microsoft.com/office/drawing/2014/main" id="{2F946F86-6E1B-4456-87E1-E9095831F7BA}"/>
                  </a:ext>
                </a:extLst>
              </p:cNvPr>
              <p:cNvSpPr/>
              <p:nvPr/>
            </p:nvSpPr>
            <p:spPr>
              <a:xfrm>
                <a:off x="7268926" y="2163234"/>
                <a:ext cx="4275374" cy="777685"/>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Highlight Button">
                <a:extLst>
                  <a:ext uri="{FF2B5EF4-FFF2-40B4-BE49-F238E27FC236}">
                    <a16:creationId xmlns:a16="http://schemas.microsoft.com/office/drawing/2014/main" id="{6766B04D-1A84-75BD-D884-49FEFC32F8EF}"/>
                  </a:ext>
                </a:extLst>
              </p:cNvPr>
              <p:cNvSpPr/>
              <p:nvPr/>
            </p:nvSpPr>
            <p:spPr>
              <a:xfrm>
                <a:off x="7284245" y="1385324"/>
                <a:ext cx="388532" cy="242742"/>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Arrow: Right 41">
                <a:extLst>
                  <a:ext uri="{FF2B5EF4-FFF2-40B4-BE49-F238E27FC236}">
                    <a16:creationId xmlns:a16="http://schemas.microsoft.com/office/drawing/2014/main" id="{549064EC-2335-54A8-AB64-2348BC73841C}"/>
                  </a:ext>
                </a:extLst>
              </p:cNvPr>
              <p:cNvSpPr/>
              <p:nvPr/>
            </p:nvSpPr>
            <p:spPr>
              <a:xfrm flipH="1">
                <a:off x="7700382" y="1344278"/>
                <a:ext cx="520403" cy="324835"/>
              </a:xfrm>
              <a:prstGeom prst="rightArrow">
                <a:avLst>
                  <a:gd name="adj1" fmla="val 50000"/>
                  <a:gd name="adj2" fmla="val 89474"/>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41" name="Reset Prompt Options">
            <a:extLst>
              <a:ext uri="{FF2B5EF4-FFF2-40B4-BE49-F238E27FC236}">
                <a16:creationId xmlns:a16="http://schemas.microsoft.com/office/drawing/2014/main" id="{E19607D3-7B40-4F89-8423-2CC69069D73D}"/>
              </a:ext>
            </a:extLst>
          </p:cNvPr>
          <p:cNvGrpSpPr/>
          <p:nvPr/>
        </p:nvGrpSpPr>
        <p:grpSpPr>
          <a:xfrm>
            <a:off x="4451029" y="794343"/>
            <a:ext cx="7379368" cy="5257800"/>
            <a:chOff x="4451029" y="794343"/>
            <a:chExt cx="7379368" cy="5257800"/>
          </a:xfrm>
        </p:grpSpPr>
        <p:pic>
          <p:nvPicPr>
            <p:cNvPr id="17" name="Main Prompt Screen">
              <a:extLst>
                <a:ext uri="{FF2B5EF4-FFF2-40B4-BE49-F238E27FC236}">
                  <a16:creationId xmlns:a16="http://schemas.microsoft.com/office/drawing/2014/main" id="{B6E6F26F-11A3-4497-BEB0-54C32E54FF90}"/>
                </a:ext>
              </a:extLst>
            </p:cNvPr>
            <p:cNvPicPr>
              <a:picLocks noChangeAspect="1"/>
            </p:cNvPicPr>
            <p:nvPr/>
          </p:nvPicPr>
          <p:blipFill>
            <a:blip r:embed="rId3">
              <a:extLst>
                <a:ext uri="{28A0092B-C50C-407E-A947-70E740481C1C}">
                  <a14:useLocalDpi xmlns:a14="http://schemas.microsoft.com/office/drawing/2010/main" val="0"/>
                </a:ext>
              </a:extLst>
            </a:blip>
            <a:stretch/>
          </p:blipFill>
          <p:spPr>
            <a:xfrm>
              <a:off x="4451029" y="794343"/>
              <a:ext cx="7379368" cy="5257800"/>
            </a:xfrm>
            <a:prstGeom prst="rect">
              <a:avLst/>
            </a:prstGeom>
          </p:spPr>
        </p:pic>
        <p:grpSp>
          <p:nvGrpSpPr>
            <p:cNvPr id="40" name="Highlight Selected Prompt Value">
              <a:extLst>
                <a:ext uri="{FF2B5EF4-FFF2-40B4-BE49-F238E27FC236}">
                  <a16:creationId xmlns:a16="http://schemas.microsoft.com/office/drawing/2014/main" id="{8E7C224B-4E6C-4A9E-81D2-5B96ACA740FF}"/>
                </a:ext>
              </a:extLst>
            </p:cNvPr>
            <p:cNvGrpSpPr/>
            <p:nvPr/>
          </p:nvGrpSpPr>
          <p:grpSpPr>
            <a:xfrm>
              <a:off x="5581866" y="1344278"/>
              <a:ext cx="5657241" cy="4468681"/>
              <a:chOff x="5581866" y="1344278"/>
              <a:chExt cx="5657241" cy="4468681"/>
            </a:xfrm>
          </p:grpSpPr>
          <p:sp>
            <p:nvSpPr>
              <p:cNvPr id="12" name="Rectangle 11">
                <a:extLst>
                  <a:ext uri="{FF2B5EF4-FFF2-40B4-BE49-F238E27FC236}">
                    <a16:creationId xmlns:a16="http://schemas.microsoft.com/office/drawing/2014/main" id="{9099A06F-8753-4915-A50D-9F56480EAD6A}"/>
                  </a:ext>
                </a:extLst>
              </p:cNvPr>
              <p:cNvSpPr/>
              <p:nvPr/>
            </p:nvSpPr>
            <p:spPr>
              <a:xfrm>
                <a:off x="10963275" y="1370776"/>
                <a:ext cx="275832" cy="271838"/>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rrow: Right 13">
                <a:extLst>
                  <a:ext uri="{FF2B5EF4-FFF2-40B4-BE49-F238E27FC236}">
                    <a16:creationId xmlns:a16="http://schemas.microsoft.com/office/drawing/2014/main" id="{B84E6F72-4439-487D-9F0C-9EA0C1C0F862}"/>
                  </a:ext>
                </a:extLst>
              </p:cNvPr>
              <p:cNvSpPr/>
              <p:nvPr/>
            </p:nvSpPr>
            <p:spPr>
              <a:xfrm>
                <a:off x="10403813" y="1344278"/>
                <a:ext cx="520403" cy="324835"/>
              </a:xfrm>
              <a:prstGeom prst="rightArrow">
                <a:avLst>
                  <a:gd name="adj1" fmla="val 50000"/>
                  <a:gd name="adj2" fmla="val 89474"/>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F363584F-B118-0601-2AA4-78E7FAB09023}"/>
                  </a:ext>
                </a:extLst>
              </p:cNvPr>
              <p:cNvSpPr/>
              <p:nvPr/>
            </p:nvSpPr>
            <p:spPr>
              <a:xfrm>
                <a:off x="5581866" y="5502740"/>
                <a:ext cx="632318" cy="295604"/>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Arrow: Right 43">
                <a:extLst>
                  <a:ext uri="{FF2B5EF4-FFF2-40B4-BE49-F238E27FC236}">
                    <a16:creationId xmlns:a16="http://schemas.microsoft.com/office/drawing/2014/main" id="{9AD18DF4-2289-AF20-0CE8-E4B119EC57EB}"/>
                  </a:ext>
                </a:extLst>
              </p:cNvPr>
              <p:cNvSpPr/>
              <p:nvPr/>
            </p:nvSpPr>
            <p:spPr>
              <a:xfrm flipH="1">
                <a:off x="6247465" y="5488124"/>
                <a:ext cx="520403" cy="324835"/>
              </a:xfrm>
              <a:prstGeom prst="rightArrow">
                <a:avLst>
                  <a:gd name="adj1" fmla="val 50000"/>
                  <a:gd name="adj2" fmla="val 89474"/>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3756780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fade">
                                      <p:cBhvr>
                                        <p:cTn id="13" dur="500"/>
                                        <p:tgtEl>
                                          <p:spTgt spid="7">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par>
                                <p:cTn id="19" presetID="10" presetClass="entr" presetSubtype="0" fill="hold" nodeType="with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500"/>
                                        <p:tgtEl>
                                          <p:spTgt spid="7">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par>
                                <p:cTn id="27" presetID="10" presetClass="entr" presetSubtype="0" fill="hold" nodeType="with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Effect transition="in" filter="fade">
                                      <p:cBhvr>
                                        <p:cTn id="29" dur="500"/>
                                        <p:tgtEl>
                                          <p:spTgt spid="7">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500"/>
                                        <p:tgtEl>
                                          <p:spTgt spid="37"/>
                                        </p:tgtEl>
                                      </p:cBhvr>
                                    </p:animEffect>
                                  </p:childTnLst>
                                </p:cTn>
                              </p:par>
                              <p:par>
                                <p:cTn id="35" presetID="10" presetClass="entr" presetSubtype="0" fill="hold" nodeType="withEffect">
                                  <p:stCondLst>
                                    <p:cond delay="0"/>
                                  </p:stCondLst>
                                  <p:childTnLst>
                                    <p:set>
                                      <p:cBhvr>
                                        <p:cTn id="36" dur="1" fill="hold">
                                          <p:stCondLst>
                                            <p:cond delay="0"/>
                                          </p:stCondLst>
                                        </p:cTn>
                                        <p:tgtEl>
                                          <p:spTgt spid="7">
                                            <p:txEl>
                                              <p:pRg st="4" end="4"/>
                                            </p:txEl>
                                          </p:spTgt>
                                        </p:tgtEl>
                                        <p:attrNameLst>
                                          <p:attrName>style.visibility</p:attrName>
                                        </p:attrNameLst>
                                      </p:cBhvr>
                                      <p:to>
                                        <p:strVal val="visible"/>
                                      </p:to>
                                    </p:set>
                                    <p:animEffect transition="in" filter="fade">
                                      <p:cBhvr>
                                        <p:cTn id="37" dur="500"/>
                                        <p:tgtEl>
                                          <p:spTgt spid="7">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500"/>
                                        <p:tgtEl>
                                          <p:spTgt spid="41"/>
                                        </p:tgtEl>
                                      </p:cBhvr>
                                    </p:animEffect>
                                  </p:childTnLst>
                                </p:cTn>
                              </p:par>
                              <p:par>
                                <p:cTn id="43" presetID="10" presetClass="entr" presetSubtype="0" fill="hold" nodeType="withEffect">
                                  <p:stCondLst>
                                    <p:cond delay="0"/>
                                  </p:stCondLst>
                                  <p:childTnLst>
                                    <p:set>
                                      <p:cBhvr>
                                        <p:cTn id="44" dur="1" fill="hold">
                                          <p:stCondLst>
                                            <p:cond delay="0"/>
                                          </p:stCondLst>
                                        </p:cTn>
                                        <p:tgtEl>
                                          <p:spTgt spid="7">
                                            <p:txEl>
                                              <p:pRg st="5" end="5"/>
                                            </p:txEl>
                                          </p:spTgt>
                                        </p:tgtEl>
                                        <p:attrNameLst>
                                          <p:attrName>style.visibility</p:attrName>
                                        </p:attrNameLst>
                                      </p:cBhvr>
                                      <p:to>
                                        <p:strVal val="visible"/>
                                      </p:to>
                                    </p:set>
                                    <p:animEffect transition="in" filter="fade">
                                      <p:cBhvr>
                                        <p:cTn id="45"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5E1CDB06-FC4E-4478-A808-DB519B8CCAB0}"/>
              </a:ext>
            </a:extLst>
          </p:cNvPr>
          <p:cNvSpPr>
            <a:spLocks noGrp="1"/>
          </p:cNvSpPr>
          <p:nvPr>
            <p:ph type="title"/>
          </p:nvPr>
        </p:nvSpPr>
        <p:spPr/>
        <p:txBody>
          <a:bodyPr/>
          <a:lstStyle/>
          <a:p>
            <a:r>
              <a:rPr lang="en-US" dirty="0"/>
              <a:t>Running Reports: Date Prompts</a:t>
            </a:r>
          </a:p>
        </p:txBody>
      </p:sp>
      <p:sp>
        <p:nvSpPr>
          <p:cNvPr id="7" name="Slide Text">
            <a:extLst>
              <a:ext uri="{FF2B5EF4-FFF2-40B4-BE49-F238E27FC236}">
                <a16:creationId xmlns:a16="http://schemas.microsoft.com/office/drawing/2014/main" id="{46B19B67-FB6D-448F-B01C-6362FC2B95E5}"/>
              </a:ext>
            </a:extLst>
          </p:cNvPr>
          <p:cNvSpPr>
            <a:spLocks noGrp="1"/>
          </p:cNvSpPr>
          <p:nvPr>
            <p:ph type="body" sz="half" idx="2"/>
          </p:nvPr>
        </p:nvSpPr>
        <p:spPr>
          <a:xfrm>
            <a:off x="388089" y="1820557"/>
            <a:ext cx="3335244" cy="4863207"/>
          </a:xfrm>
        </p:spPr>
        <p:txBody>
          <a:bodyPr>
            <a:noAutofit/>
          </a:bodyPr>
          <a:lstStyle/>
          <a:p>
            <a:pPr marL="285750" indent="-285750">
              <a:buClr>
                <a:schemeClr val="bg1"/>
              </a:buClr>
              <a:buFont typeface="Arial" panose="020B0604020202020204" pitchFamily="34" charset="0"/>
              <a:buChar char="•"/>
            </a:pPr>
            <a:r>
              <a:rPr lang="en-US" dirty="0"/>
              <a:t>There will always be at least one date prompt. Many reports feature three: </a:t>
            </a:r>
            <a:r>
              <a:rPr lang="en-US" b="1" dirty="0"/>
              <a:t>Start Date</a:t>
            </a:r>
            <a:r>
              <a:rPr lang="en-US" dirty="0"/>
              <a:t>, </a:t>
            </a:r>
            <a:r>
              <a:rPr lang="en-US" b="1" dirty="0"/>
              <a:t>End Date</a:t>
            </a:r>
            <a:r>
              <a:rPr lang="en-US" dirty="0"/>
              <a:t>, and </a:t>
            </a:r>
            <a:r>
              <a:rPr lang="en-US" b="1" dirty="0"/>
              <a:t>Effective Date</a:t>
            </a:r>
            <a:r>
              <a:rPr lang="en-US" dirty="0"/>
              <a:t>.</a:t>
            </a:r>
          </a:p>
          <a:p>
            <a:pPr marL="285750" indent="-285750">
              <a:buClr>
                <a:schemeClr val="bg1"/>
              </a:buClr>
              <a:buFont typeface="Arial" panose="020B0604020202020204" pitchFamily="34" charset="0"/>
              <a:buChar char="•"/>
            </a:pPr>
            <a:r>
              <a:rPr lang="en-US" dirty="0"/>
              <a:t>Click on the </a:t>
            </a:r>
            <a:r>
              <a:rPr lang="en-US" b="1" dirty="0"/>
              <a:t>Calendar</a:t>
            </a:r>
            <a:r>
              <a:rPr lang="en-US" dirty="0"/>
              <a:t> button to open a date selector popup.</a:t>
            </a:r>
          </a:p>
          <a:p>
            <a:pPr marL="285750" indent="-285750">
              <a:buClr>
                <a:schemeClr val="bg1"/>
              </a:buClr>
              <a:buFont typeface="Arial" panose="020B0604020202020204" pitchFamily="34" charset="0"/>
              <a:buChar char="•"/>
            </a:pPr>
            <a:r>
              <a:rPr lang="en-US" dirty="0"/>
              <a:t>ICA recommends using the default time (</a:t>
            </a:r>
            <a:r>
              <a:rPr lang="en-US" b="1" dirty="0"/>
              <a:t>12:00:00 AM</a:t>
            </a:r>
            <a:r>
              <a:rPr lang="en-US" dirty="0"/>
              <a:t>) in most cases.</a:t>
            </a:r>
          </a:p>
          <a:p>
            <a:pPr marL="285750" indent="-285750">
              <a:buClr>
                <a:schemeClr val="bg1"/>
              </a:buClr>
              <a:buFont typeface="Arial" panose="020B0604020202020204" pitchFamily="34" charset="0"/>
              <a:buChar char="•"/>
            </a:pPr>
            <a:r>
              <a:rPr lang="en-US" dirty="0"/>
              <a:t>Dates can be entered manually, too.</a:t>
            </a:r>
          </a:p>
          <a:p>
            <a:pPr marL="285750" indent="-285750">
              <a:buClr>
                <a:schemeClr val="bg1"/>
              </a:buClr>
              <a:buFont typeface="Arial" panose="020B0604020202020204" pitchFamily="34" charset="0"/>
              <a:buChar char="•"/>
            </a:pPr>
            <a:r>
              <a:rPr lang="en-US" dirty="0"/>
              <a:t>Only a single value can be selected for each date prompt.</a:t>
            </a:r>
          </a:p>
          <a:p>
            <a:pPr marL="285750" indent="-285750">
              <a:buClr>
                <a:schemeClr val="bg1"/>
              </a:buClr>
              <a:buFont typeface="Arial" panose="020B0604020202020204" pitchFamily="34" charset="0"/>
              <a:buChar char="•"/>
            </a:pPr>
            <a:r>
              <a:rPr lang="en-US" dirty="0"/>
              <a:t>A report’s End Date should always be the day after the last day of the reporting period.</a:t>
            </a:r>
          </a:p>
          <a:p>
            <a:pPr marL="285750" indent="-285750">
              <a:buClr>
                <a:schemeClr val="bg1"/>
              </a:buClr>
              <a:buFont typeface="Arial" panose="020B0604020202020204" pitchFamily="34" charset="0"/>
              <a:buChar char="•"/>
            </a:pPr>
            <a:r>
              <a:rPr lang="en-US" dirty="0"/>
              <a:t>The End Date and Effective Date prompts should have the same value.</a:t>
            </a:r>
          </a:p>
        </p:txBody>
      </p:sp>
      <p:grpSp>
        <p:nvGrpSpPr>
          <p:cNvPr id="6" name="Date Prompts">
            <a:extLst>
              <a:ext uri="{FF2B5EF4-FFF2-40B4-BE49-F238E27FC236}">
                <a16:creationId xmlns:a16="http://schemas.microsoft.com/office/drawing/2014/main" id="{217FE65C-FEAD-468C-ACC7-E5E627BE464B}"/>
              </a:ext>
            </a:extLst>
          </p:cNvPr>
          <p:cNvGrpSpPr/>
          <p:nvPr/>
        </p:nvGrpSpPr>
        <p:grpSpPr>
          <a:xfrm>
            <a:off x="4451858" y="800092"/>
            <a:ext cx="7379368" cy="5257800"/>
            <a:chOff x="4451858" y="800092"/>
            <a:chExt cx="7379368" cy="5257800"/>
          </a:xfrm>
        </p:grpSpPr>
        <p:pic>
          <p:nvPicPr>
            <p:cNvPr id="14" name="Unfilled Prompts">
              <a:extLst>
                <a:ext uri="{FF2B5EF4-FFF2-40B4-BE49-F238E27FC236}">
                  <a16:creationId xmlns:a16="http://schemas.microsoft.com/office/drawing/2014/main" id="{8C23DAC7-1A0C-4665-AC34-28DF46B38A70}"/>
                </a:ext>
              </a:extLst>
            </p:cNvPr>
            <p:cNvPicPr>
              <a:picLocks noChangeAspect="1"/>
            </p:cNvPicPr>
            <p:nvPr/>
          </p:nvPicPr>
          <p:blipFill>
            <a:blip r:embed="rId3">
              <a:extLst>
                <a:ext uri="{28A0092B-C50C-407E-A947-70E740481C1C}">
                  <a14:useLocalDpi xmlns:a14="http://schemas.microsoft.com/office/drawing/2010/main" val="0"/>
                </a:ext>
              </a:extLst>
            </a:blip>
            <a:stretch/>
          </p:blipFill>
          <p:spPr>
            <a:xfrm>
              <a:off x="4451858" y="800092"/>
              <a:ext cx="7379368" cy="5257800"/>
            </a:xfrm>
            <a:prstGeom prst="rect">
              <a:avLst/>
            </a:prstGeom>
          </p:spPr>
        </p:pic>
        <p:grpSp>
          <p:nvGrpSpPr>
            <p:cNvPr id="4" name="Date Prompt Highlighting">
              <a:extLst>
                <a:ext uri="{FF2B5EF4-FFF2-40B4-BE49-F238E27FC236}">
                  <a16:creationId xmlns:a16="http://schemas.microsoft.com/office/drawing/2014/main" id="{B278D7B4-6FD7-4804-B7AF-8D7CAF5BFB6A}"/>
                </a:ext>
              </a:extLst>
            </p:cNvPr>
            <p:cNvGrpSpPr/>
            <p:nvPr/>
          </p:nvGrpSpPr>
          <p:grpSpPr>
            <a:xfrm>
              <a:off x="4760311" y="3102279"/>
              <a:ext cx="2377440" cy="2404927"/>
              <a:chOff x="4760311" y="3102279"/>
              <a:chExt cx="2377440" cy="2404927"/>
            </a:xfrm>
          </p:grpSpPr>
          <p:sp>
            <p:nvSpPr>
              <p:cNvPr id="15" name="Rectangle 14">
                <a:extLst>
                  <a:ext uri="{FF2B5EF4-FFF2-40B4-BE49-F238E27FC236}">
                    <a16:creationId xmlns:a16="http://schemas.microsoft.com/office/drawing/2014/main" id="{4DB9ABC8-74E9-4A07-9D5F-295CC149A97E}"/>
                  </a:ext>
                </a:extLst>
              </p:cNvPr>
              <p:cNvSpPr/>
              <p:nvPr/>
            </p:nvSpPr>
            <p:spPr>
              <a:xfrm flipV="1">
                <a:off x="4760936" y="3102279"/>
                <a:ext cx="2376191" cy="426243"/>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33B110B-6BF2-464F-A791-5C8533983ACF}"/>
                  </a:ext>
                </a:extLst>
              </p:cNvPr>
              <p:cNvSpPr/>
              <p:nvPr/>
            </p:nvSpPr>
            <p:spPr>
              <a:xfrm flipV="1">
                <a:off x="4760311" y="4667899"/>
                <a:ext cx="2377440" cy="419650"/>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3A0F8798-4B1E-4876-A038-017D3DDF9737}"/>
                  </a:ext>
                </a:extLst>
              </p:cNvPr>
              <p:cNvSpPr/>
              <p:nvPr/>
            </p:nvSpPr>
            <p:spPr>
              <a:xfrm flipV="1">
                <a:off x="4760311" y="5087556"/>
                <a:ext cx="2377440" cy="419650"/>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8" name="Click on Calendar Button">
            <a:extLst>
              <a:ext uri="{FF2B5EF4-FFF2-40B4-BE49-F238E27FC236}">
                <a16:creationId xmlns:a16="http://schemas.microsoft.com/office/drawing/2014/main" id="{CAFE2913-6EBD-47FA-B51D-5D1B129ED7D3}"/>
              </a:ext>
            </a:extLst>
          </p:cNvPr>
          <p:cNvGrpSpPr/>
          <p:nvPr/>
        </p:nvGrpSpPr>
        <p:grpSpPr>
          <a:xfrm>
            <a:off x="4448361" y="800092"/>
            <a:ext cx="7379368" cy="5257800"/>
            <a:chOff x="4470488" y="799311"/>
            <a:chExt cx="7379368" cy="5257800"/>
          </a:xfrm>
        </p:grpSpPr>
        <p:pic>
          <p:nvPicPr>
            <p:cNvPr id="11" name="Select a Date">
              <a:extLst>
                <a:ext uri="{FF2B5EF4-FFF2-40B4-BE49-F238E27FC236}">
                  <a16:creationId xmlns:a16="http://schemas.microsoft.com/office/drawing/2014/main" id="{F0480C62-2B0D-4052-8E8F-99E67C65689B}"/>
                </a:ext>
              </a:extLst>
            </p:cNvPr>
            <p:cNvPicPr>
              <a:picLocks noChangeAspect="1"/>
            </p:cNvPicPr>
            <p:nvPr/>
          </p:nvPicPr>
          <p:blipFill>
            <a:blip r:embed="rId3">
              <a:extLst>
                <a:ext uri="{28A0092B-C50C-407E-A947-70E740481C1C}">
                  <a14:useLocalDpi xmlns:a14="http://schemas.microsoft.com/office/drawing/2010/main" val="0"/>
                </a:ext>
              </a:extLst>
            </a:blip>
            <a:stretch/>
          </p:blipFill>
          <p:spPr>
            <a:xfrm>
              <a:off x="4470488" y="799311"/>
              <a:ext cx="7379368" cy="5257800"/>
            </a:xfrm>
            <a:prstGeom prst="rect">
              <a:avLst/>
            </a:prstGeom>
          </p:spPr>
        </p:pic>
        <p:grpSp>
          <p:nvGrpSpPr>
            <p:cNvPr id="22" name="Highlight Calendar Button">
              <a:extLst>
                <a:ext uri="{FF2B5EF4-FFF2-40B4-BE49-F238E27FC236}">
                  <a16:creationId xmlns:a16="http://schemas.microsoft.com/office/drawing/2014/main" id="{95D56D4A-6176-4154-827E-F148B27B8937}"/>
                </a:ext>
              </a:extLst>
            </p:cNvPr>
            <p:cNvGrpSpPr/>
            <p:nvPr/>
          </p:nvGrpSpPr>
          <p:grpSpPr>
            <a:xfrm>
              <a:off x="10671024" y="1608943"/>
              <a:ext cx="920823" cy="352425"/>
              <a:chOff x="10330958" y="1310036"/>
              <a:chExt cx="920823" cy="352425"/>
            </a:xfrm>
          </p:grpSpPr>
          <p:sp>
            <p:nvSpPr>
              <p:cNvPr id="23" name="Rectangle 22">
                <a:extLst>
                  <a:ext uri="{FF2B5EF4-FFF2-40B4-BE49-F238E27FC236}">
                    <a16:creationId xmlns:a16="http://schemas.microsoft.com/office/drawing/2014/main" id="{0AE4227A-3BD4-4181-BDDE-D7841E150A0D}"/>
                  </a:ext>
                </a:extLst>
              </p:cNvPr>
              <p:cNvSpPr/>
              <p:nvPr/>
            </p:nvSpPr>
            <p:spPr>
              <a:xfrm>
                <a:off x="10878699" y="1310036"/>
                <a:ext cx="373082" cy="352425"/>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Arrow: Right 23">
                <a:extLst>
                  <a:ext uri="{FF2B5EF4-FFF2-40B4-BE49-F238E27FC236}">
                    <a16:creationId xmlns:a16="http://schemas.microsoft.com/office/drawing/2014/main" id="{AB91FDE3-4EFB-45AA-BFD5-83D670C1E544}"/>
                  </a:ext>
                </a:extLst>
              </p:cNvPr>
              <p:cNvSpPr/>
              <p:nvPr/>
            </p:nvSpPr>
            <p:spPr>
              <a:xfrm>
                <a:off x="10330958" y="1323830"/>
                <a:ext cx="520403" cy="324835"/>
              </a:xfrm>
              <a:prstGeom prst="rightArrow">
                <a:avLst>
                  <a:gd name="adj1" fmla="val 50000"/>
                  <a:gd name="adj2" fmla="val 89474"/>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36" name="Default Time is 12AM">
            <a:extLst>
              <a:ext uri="{FF2B5EF4-FFF2-40B4-BE49-F238E27FC236}">
                <a16:creationId xmlns:a16="http://schemas.microsoft.com/office/drawing/2014/main" id="{38300EDB-70BF-4F20-A8F7-4EBF2AE4696E}"/>
              </a:ext>
            </a:extLst>
          </p:cNvPr>
          <p:cNvGrpSpPr/>
          <p:nvPr/>
        </p:nvGrpSpPr>
        <p:grpSpPr>
          <a:xfrm>
            <a:off x="4102303" y="0"/>
            <a:ext cx="8089697" cy="6858000"/>
            <a:chOff x="4102303" y="0"/>
            <a:chExt cx="8089697" cy="6858000"/>
          </a:xfrm>
        </p:grpSpPr>
        <p:grpSp>
          <p:nvGrpSpPr>
            <p:cNvPr id="3" name="Date Calendar">
              <a:extLst>
                <a:ext uri="{FF2B5EF4-FFF2-40B4-BE49-F238E27FC236}">
                  <a16:creationId xmlns:a16="http://schemas.microsoft.com/office/drawing/2014/main" id="{0838A212-D5E6-43B4-95D1-1F372A136692}"/>
                </a:ext>
              </a:extLst>
            </p:cNvPr>
            <p:cNvGrpSpPr/>
            <p:nvPr/>
          </p:nvGrpSpPr>
          <p:grpSpPr>
            <a:xfrm>
              <a:off x="4102303" y="0"/>
              <a:ext cx="8089697" cy="6858000"/>
              <a:chOff x="4102303" y="0"/>
              <a:chExt cx="8089697" cy="6858000"/>
            </a:xfrm>
          </p:grpSpPr>
          <p:sp>
            <p:nvSpPr>
              <p:cNvPr id="9" name="White Background">
                <a:extLst>
                  <a:ext uri="{FF2B5EF4-FFF2-40B4-BE49-F238E27FC236}">
                    <a16:creationId xmlns:a16="http://schemas.microsoft.com/office/drawing/2014/main" id="{A43FFE8C-1507-4EED-867E-A116097422D0}"/>
                  </a:ext>
                </a:extLst>
              </p:cNvPr>
              <p:cNvSpPr/>
              <p:nvPr/>
            </p:nvSpPr>
            <p:spPr>
              <a:xfrm>
                <a:off x="4102303" y="0"/>
                <a:ext cx="808969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p:txBody>
          </p:sp>
          <p:pic>
            <p:nvPicPr>
              <p:cNvPr id="16" name="Date Calendar">
                <a:extLst>
                  <a:ext uri="{FF2B5EF4-FFF2-40B4-BE49-F238E27FC236}">
                    <a16:creationId xmlns:a16="http://schemas.microsoft.com/office/drawing/2014/main" id="{E61D3392-9FC3-42C0-9BC2-5192F1973A93}"/>
                  </a:ext>
                </a:extLst>
              </p:cNvPr>
              <p:cNvPicPr>
                <a:picLocks noChangeAspect="1"/>
              </p:cNvPicPr>
              <p:nvPr/>
            </p:nvPicPr>
            <p:blipFill>
              <a:blip r:embed="rId4">
                <a:extLst>
                  <a:ext uri="{28A0092B-C50C-407E-A947-70E740481C1C}">
                    <a14:useLocalDpi xmlns:a14="http://schemas.microsoft.com/office/drawing/2010/main" val="0"/>
                  </a:ext>
                </a:extLst>
              </a:blip>
              <a:stretch/>
            </p:blipFill>
            <p:spPr>
              <a:xfrm>
                <a:off x="4332541" y="1028692"/>
                <a:ext cx="7591124" cy="4800600"/>
              </a:xfrm>
              <a:prstGeom prst="rect">
                <a:avLst/>
              </a:prstGeom>
            </p:spPr>
          </p:pic>
        </p:grpSp>
        <p:grpSp>
          <p:nvGrpSpPr>
            <p:cNvPr id="35" name="Highlight Time">
              <a:extLst>
                <a:ext uri="{FF2B5EF4-FFF2-40B4-BE49-F238E27FC236}">
                  <a16:creationId xmlns:a16="http://schemas.microsoft.com/office/drawing/2014/main" id="{B7F61304-9AA1-402B-8FBB-84E7D0B69BAA}"/>
                </a:ext>
              </a:extLst>
            </p:cNvPr>
            <p:cNvGrpSpPr/>
            <p:nvPr/>
          </p:nvGrpSpPr>
          <p:grpSpPr>
            <a:xfrm>
              <a:off x="9474931" y="2910460"/>
              <a:ext cx="2436680" cy="324835"/>
              <a:chOff x="9474931" y="2910460"/>
              <a:chExt cx="2436680" cy="324835"/>
            </a:xfrm>
          </p:grpSpPr>
          <p:sp>
            <p:nvSpPr>
              <p:cNvPr id="34" name="Arrow: Right 33">
                <a:extLst>
                  <a:ext uri="{FF2B5EF4-FFF2-40B4-BE49-F238E27FC236}">
                    <a16:creationId xmlns:a16="http://schemas.microsoft.com/office/drawing/2014/main" id="{8E46D908-7FF6-458D-A48B-D67E32157B65}"/>
                  </a:ext>
                </a:extLst>
              </p:cNvPr>
              <p:cNvSpPr/>
              <p:nvPr/>
            </p:nvSpPr>
            <p:spPr>
              <a:xfrm>
                <a:off x="9474931" y="2910460"/>
                <a:ext cx="520403" cy="324835"/>
              </a:xfrm>
              <a:prstGeom prst="rightArrow">
                <a:avLst>
                  <a:gd name="adj1" fmla="val 50000"/>
                  <a:gd name="adj2" fmla="val 89474"/>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Highlight Time">
                <a:extLst>
                  <a:ext uri="{FF2B5EF4-FFF2-40B4-BE49-F238E27FC236}">
                    <a16:creationId xmlns:a16="http://schemas.microsoft.com/office/drawing/2014/main" id="{06C9E469-59EE-42B0-A07B-E2E363E6A32D}"/>
                  </a:ext>
                </a:extLst>
              </p:cNvPr>
              <p:cNvSpPr/>
              <p:nvPr/>
            </p:nvSpPr>
            <p:spPr>
              <a:xfrm>
                <a:off x="10033786" y="2921827"/>
                <a:ext cx="1877825" cy="306814"/>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33" name="Enter a Date Value">
            <a:extLst>
              <a:ext uri="{FF2B5EF4-FFF2-40B4-BE49-F238E27FC236}">
                <a16:creationId xmlns:a16="http://schemas.microsoft.com/office/drawing/2014/main" id="{DE548106-8577-44C5-9704-37451AC88C1B}"/>
              </a:ext>
            </a:extLst>
          </p:cNvPr>
          <p:cNvGrpSpPr/>
          <p:nvPr/>
        </p:nvGrpSpPr>
        <p:grpSpPr>
          <a:xfrm>
            <a:off x="4083255" y="-7"/>
            <a:ext cx="8089697" cy="6858000"/>
            <a:chOff x="4083255" y="-7"/>
            <a:chExt cx="8089697" cy="6858000"/>
          </a:xfrm>
        </p:grpSpPr>
        <p:grpSp>
          <p:nvGrpSpPr>
            <p:cNvPr id="29" name="Enter a Date Value">
              <a:extLst>
                <a:ext uri="{FF2B5EF4-FFF2-40B4-BE49-F238E27FC236}">
                  <a16:creationId xmlns:a16="http://schemas.microsoft.com/office/drawing/2014/main" id="{E3C601FB-6A40-42A5-8DDA-04E2C9DACD66}"/>
                </a:ext>
              </a:extLst>
            </p:cNvPr>
            <p:cNvGrpSpPr/>
            <p:nvPr/>
          </p:nvGrpSpPr>
          <p:grpSpPr>
            <a:xfrm>
              <a:off x="4083255" y="-7"/>
              <a:ext cx="8089697" cy="6858000"/>
              <a:chOff x="4083255" y="-7"/>
              <a:chExt cx="8089697" cy="6858000"/>
            </a:xfrm>
          </p:grpSpPr>
          <p:sp>
            <p:nvSpPr>
              <p:cNvPr id="28" name="White Background">
                <a:extLst>
                  <a:ext uri="{FF2B5EF4-FFF2-40B4-BE49-F238E27FC236}">
                    <a16:creationId xmlns:a16="http://schemas.microsoft.com/office/drawing/2014/main" id="{4998D3C4-E5AD-4459-816F-38C21C5BA8E7}"/>
                  </a:ext>
                </a:extLst>
              </p:cNvPr>
              <p:cNvSpPr/>
              <p:nvPr/>
            </p:nvSpPr>
            <p:spPr>
              <a:xfrm>
                <a:off x="4083255" y="-7"/>
                <a:ext cx="808969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p:txBody>
          </p:sp>
          <p:pic>
            <p:nvPicPr>
              <p:cNvPr id="5" name="Date Manual Entry">
                <a:extLst>
                  <a:ext uri="{FF2B5EF4-FFF2-40B4-BE49-F238E27FC236}">
                    <a16:creationId xmlns:a16="http://schemas.microsoft.com/office/drawing/2014/main" id="{938D9CEC-8090-4B36-BF3F-8110BF1BCDC1}"/>
                  </a:ext>
                </a:extLst>
              </p:cNvPr>
              <p:cNvPicPr>
                <a:picLocks noChangeAspect="1"/>
              </p:cNvPicPr>
              <p:nvPr/>
            </p:nvPicPr>
            <p:blipFill>
              <a:blip r:embed="rId5">
                <a:extLst>
                  <a:ext uri="{28A0092B-C50C-407E-A947-70E740481C1C}">
                    <a14:useLocalDpi xmlns:a14="http://schemas.microsoft.com/office/drawing/2010/main" val="0"/>
                  </a:ext>
                </a:extLst>
              </a:blip>
              <a:stretch/>
            </p:blipFill>
            <p:spPr>
              <a:xfrm>
                <a:off x="4442334" y="800092"/>
                <a:ext cx="7379368" cy="5257800"/>
              </a:xfrm>
              <a:prstGeom prst="rect">
                <a:avLst/>
              </a:prstGeom>
            </p:spPr>
          </p:pic>
        </p:grpSp>
        <p:grpSp>
          <p:nvGrpSpPr>
            <p:cNvPr id="32" name="Highlight Manual Entry">
              <a:extLst>
                <a:ext uri="{FF2B5EF4-FFF2-40B4-BE49-F238E27FC236}">
                  <a16:creationId xmlns:a16="http://schemas.microsoft.com/office/drawing/2014/main" id="{889F6F47-A623-4443-A3AE-D5B42E583842}"/>
                </a:ext>
              </a:extLst>
            </p:cNvPr>
            <p:cNvGrpSpPr/>
            <p:nvPr/>
          </p:nvGrpSpPr>
          <p:grpSpPr>
            <a:xfrm>
              <a:off x="7265194" y="1612531"/>
              <a:ext cx="3789060" cy="324835"/>
              <a:chOff x="7265194" y="1612531"/>
              <a:chExt cx="3789060" cy="324835"/>
            </a:xfrm>
          </p:grpSpPr>
          <p:sp>
            <p:nvSpPr>
              <p:cNvPr id="30" name="Rectangle 29">
                <a:extLst>
                  <a:ext uri="{FF2B5EF4-FFF2-40B4-BE49-F238E27FC236}">
                    <a16:creationId xmlns:a16="http://schemas.microsoft.com/office/drawing/2014/main" id="{0201F54D-632C-40F3-8FF3-77C680B36B9E}"/>
                  </a:ext>
                </a:extLst>
              </p:cNvPr>
              <p:cNvSpPr/>
              <p:nvPr/>
            </p:nvSpPr>
            <p:spPr>
              <a:xfrm>
                <a:off x="7265194" y="1663491"/>
                <a:ext cx="3266566" cy="225411"/>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Arrow: Right 30">
                <a:extLst>
                  <a:ext uri="{FF2B5EF4-FFF2-40B4-BE49-F238E27FC236}">
                    <a16:creationId xmlns:a16="http://schemas.microsoft.com/office/drawing/2014/main" id="{DDF8743A-1F90-4238-B640-E2D4F7B19FD9}"/>
                  </a:ext>
                </a:extLst>
              </p:cNvPr>
              <p:cNvSpPr/>
              <p:nvPr/>
            </p:nvSpPr>
            <p:spPr>
              <a:xfrm flipH="1">
                <a:off x="10533851" y="1612531"/>
                <a:ext cx="520403" cy="324835"/>
              </a:xfrm>
              <a:prstGeom prst="rightArrow">
                <a:avLst>
                  <a:gd name="adj1" fmla="val 50000"/>
                  <a:gd name="adj2" fmla="val 89474"/>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39" name="Selected Date Value">
            <a:extLst>
              <a:ext uri="{FF2B5EF4-FFF2-40B4-BE49-F238E27FC236}">
                <a16:creationId xmlns:a16="http://schemas.microsoft.com/office/drawing/2014/main" id="{D3843215-C49C-4D6B-BE33-F27CC068F1C0}"/>
              </a:ext>
            </a:extLst>
          </p:cNvPr>
          <p:cNvGrpSpPr/>
          <p:nvPr/>
        </p:nvGrpSpPr>
        <p:grpSpPr>
          <a:xfrm>
            <a:off x="4445348" y="800092"/>
            <a:ext cx="7379368" cy="5257800"/>
            <a:chOff x="4445348" y="800092"/>
            <a:chExt cx="7379368" cy="5257800"/>
          </a:xfrm>
        </p:grpSpPr>
        <p:pic>
          <p:nvPicPr>
            <p:cNvPr id="10" name="Date Selection">
              <a:extLst>
                <a:ext uri="{FF2B5EF4-FFF2-40B4-BE49-F238E27FC236}">
                  <a16:creationId xmlns:a16="http://schemas.microsoft.com/office/drawing/2014/main" id="{9B3B9922-E5C9-42B7-9741-E49C6E443F10}"/>
                </a:ext>
              </a:extLst>
            </p:cNvPr>
            <p:cNvPicPr>
              <a:picLocks noChangeAspect="1"/>
            </p:cNvPicPr>
            <p:nvPr/>
          </p:nvPicPr>
          <p:blipFill>
            <a:blip r:embed="rId6">
              <a:extLst>
                <a:ext uri="{28A0092B-C50C-407E-A947-70E740481C1C}">
                  <a14:useLocalDpi xmlns:a14="http://schemas.microsoft.com/office/drawing/2010/main" val="0"/>
                </a:ext>
              </a:extLst>
            </a:blip>
            <a:stretch/>
          </p:blipFill>
          <p:spPr>
            <a:xfrm>
              <a:off x="4445348" y="800092"/>
              <a:ext cx="7379368" cy="5257800"/>
            </a:xfrm>
            <a:prstGeom prst="rect">
              <a:avLst/>
            </a:prstGeom>
          </p:spPr>
        </p:pic>
        <p:sp>
          <p:nvSpPr>
            <p:cNvPr id="37" name="Rectangle 36">
              <a:extLst>
                <a:ext uri="{FF2B5EF4-FFF2-40B4-BE49-F238E27FC236}">
                  <a16:creationId xmlns:a16="http://schemas.microsoft.com/office/drawing/2014/main" id="{ABDC8F8C-8FE5-4562-8EE2-56F2C193B8F3}"/>
                </a:ext>
              </a:extLst>
            </p:cNvPr>
            <p:cNvSpPr/>
            <p:nvPr/>
          </p:nvSpPr>
          <p:spPr>
            <a:xfrm>
              <a:off x="7248525" y="2165966"/>
              <a:ext cx="4264663" cy="251004"/>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1" name="Completed Date Prompts">
            <a:extLst>
              <a:ext uri="{FF2B5EF4-FFF2-40B4-BE49-F238E27FC236}">
                <a16:creationId xmlns:a16="http://schemas.microsoft.com/office/drawing/2014/main" id="{72C5CA54-1CB6-41FF-970F-33BFF1CC2E54}"/>
              </a:ext>
            </a:extLst>
          </p:cNvPr>
          <p:cNvGrpSpPr/>
          <p:nvPr/>
        </p:nvGrpSpPr>
        <p:grpSpPr>
          <a:xfrm>
            <a:off x="4199074" y="800092"/>
            <a:ext cx="7632152" cy="5257800"/>
            <a:chOff x="4199074" y="800092"/>
            <a:chExt cx="7632152" cy="5257800"/>
          </a:xfrm>
        </p:grpSpPr>
        <p:pic>
          <p:nvPicPr>
            <p:cNvPr id="45" name="Completed Date Prompts">
              <a:extLst>
                <a:ext uri="{FF2B5EF4-FFF2-40B4-BE49-F238E27FC236}">
                  <a16:creationId xmlns:a16="http://schemas.microsoft.com/office/drawing/2014/main" id="{F21BBB09-4AAA-46AC-98EB-36DF55A8E325}"/>
                </a:ext>
              </a:extLst>
            </p:cNvPr>
            <p:cNvPicPr>
              <a:picLocks noChangeAspect="1"/>
            </p:cNvPicPr>
            <p:nvPr/>
          </p:nvPicPr>
          <p:blipFill>
            <a:blip r:embed="rId6">
              <a:extLst>
                <a:ext uri="{28A0092B-C50C-407E-A947-70E740481C1C}">
                  <a14:useLocalDpi xmlns:a14="http://schemas.microsoft.com/office/drawing/2010/main" val="0"/>
                </a:ext>
              </a:extLst>
            </a:blip>
            <a:stretch/>
          </p:blipFill>
          <p:spPr>
            <a:xfrm>
              <a:off x="4451858" y="800092"/>
              <a:ext cx="7379368" cy="5257800"/>
            </a:xfrm>
            <a:prstGeom prst="rect">
              <a:avLst/>
            </a:prstGeom>
          </p:spPr>
        </p:pic>
        <p:grpSp>
          <p:nvGrpSpPr>
            <p:cNvPr id="59" name="Highlight End Date">
              <a:extLst>
                <a:ext uri="{FF2B5EF4-FFF2-40B4-BE49-F238E27FC236}">
                  <a16:creationId xmlns:a16="http://schemas.microsoft.com/office/drawing/2014/main" id="{A60D20D8-DDAF-48E8-A121-1006CBD799DD}"/>
                </a:ext>
              </a:extLst>
            </p:cNvPr>
            <p:cNvGrpSpPr/>
            <p:nvPr/>
          </p:nvGrpSpPr>
          <p:grpSpPr>
            <a:xfrm>
              <a:off x="4199074" y="4795571"/>
              <a:ext cx="1925501" cy="324835"/>
              <a:chOff x="4199074" y="4795571"/>
              <a:chExt cx="1925501" cy="324835"/>
            </a:xfrm>
          </p:grpSpPr>
          <p:sp>
            <p:nvSpPr>
              <p:cNvPr id="54" name="Rectangle 53">
                <a:extLst>
                  <a:ext uri="{FF2B5EF4-FFF2-40B4-BE49-F238E27FC236}">
                    <a16:creationId xmlns:a16="http://schemas.microsoft.com/office/drawing/2014/main" id="{45E83656-2D33-41CE-9D92-8E74ACB2C338}"/>
                  </a:ext>
                </a:extLst>
              </p:cNvPr>
              <p:cNvSpPr/>
              <p:nvPr/>
            </p:nvSpPr>
            <p:spPr>
              <a:xfrm>
                <a:off x="4764057" y="4858956"/>
                <a:ext cx="1360518" cy="198067"/>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Arrow: Right 54">
                <a:extLst>
                  <a:ext uri="{FF2B5EF4-FFF2-40B4-BE49-F238E27FC236}">
                    <a16:creationId xmlns:a16="http://schemas.microsoft.com/office/drawing/2014/main" id="{5340ABD1-310D-4CC4-A75D-C2010374F775}"/>
                  </a:ext>
                </a:extLst>
              </p:cNvPr>
              <p:cNvSpPr/>
              <p:nvPr/>
            </p:nvSpPr>
            <p:spPr>
              <a:xfrm>
                <a:off x="4199074" y="4795571"/>
                <a:ext cx="520403" cy="324835"/>
              </a:xfrm>
              <a:prstGeom prst="rightArrow">
                <a:avLst>
                  <a:gd name="adj1" fmla="val 50000"/>
                  <a:gd name="adj2" fmla="val 89474"/>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58" name="Highlight Effective Date">
            <a:extLst>
              <a:ext uri="{FF2B5EF4-FFF2-40B4-BE49-F238E27FC236}">
                <a16:creationId xmlns:a16="http://schemas.microsoft.com/office/drawing/2014/main" id="{07932487-A0D3-4A66-AA58-9C7098D977AF}"/>
              </a:ext>
            </a:extLst>
          </p:cNvPr>
          <p:cNvGrpSpPr/>
          <p:nvPr/>
        </p:nvGrpSpPr>
        <p:grpSpPr>
          <a:xfrm>
            <a:off x="4199074" y="5210422"/>
            <a:ext cx="1927439" cy="324835"/>
            <a:chOff x="5875473" y="5156457"/>
            <a:chExt cx="1927439" cy="324835"/>
          </a:xfrm>
        </p:grpSpPr>
        <p:sp>
          <p:nvSpPr>
            <p:cNvPr id="56" name="Rectangle 55">
              <a:extLst>
                <a:ext uri="{FF2B5EF4-FFF2-40B4-BE49-F238E27FC236}">
                  <a16:creationId xmlns:a16="http://schemas.microsoft.com/office/drawing/2014/main" id="{D9573F4D-9F7F-4FD8-BA13-3D83B3F49670}"/>
                </a:ext>
              </a:extLst>
            </p:cNvPr>
            <p:cNvSpPr/>
            <p:nvPr/>
          </p:nvSpPr>
          <p:spPr>
            <a:xfrm>
              <a:off x="6440456" y="5218291"/>
              <a:ext cx="1362456" cy="201168"/>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Arrow: Right 56">
              <a:extLst>
                <a:ext uri="{FF2B5EF4-FFF2-40B4-BE49-F238E27FC236}">
                  <a16:creationId xmlns:a16="http://schemas.microsoft.com/office/drawing/2014/main" id="{7F21D5B2-6078-4ADD-9AD7-656E2067FA36}"/>
                </a:ext>
              </a:extLst>
            </p:cNvPr>
            <p:cNvSpPr/>
            <p:nvPr/>
          </p:nvSpPr>
          <p:spPr>
            <a:xfrm>
              <a:off x="5875473" y="5156457"/>
              <a:ext cx="520403" cy="324835"/>
            </a:xfrm>
            <a:prstGeom prst="rightArrow">
              <a:avLst>
                <a:gd name="adj1" fmla="val 50000"/>
                <a:gd name="adj2" fmla="val 89474"/>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58457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500"/>
                                        <p:tgtEl>
                                          <p:spTgt spid="36"/>
                                        </p:tgtEl>
                                      </p:cBhvr>
                                    </p:animEffect>
                                  </p:childTnLst>
                                </p:cTn>
                              </p:par>
                              <p:par>
                                <p:cTn id="16" presetID="10" presetClass="entr" presetSubtype="0" fill="hold" nodeType="with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500"/>
                                        <p:tgtEl>
                                          <p:spTgt spid="7">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par>
                                <p:cTn id="24" presetID="10" presetClass="entr" presetSubtype="0" fill="hold" nodeType="with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Effect transition="in" filter="fade">
                                      <p:cBhvr>
                                        <p:cTn id="26" dur="500"/>
                                        <p:tgtEl>
                                          <p:spTgt spid="7">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childTnLst>
                                </p:cTn>
                              </p:par>
                              <p:par>
                                <p:cTn id="32" presetID="10" presetClass="entr" presetSubtype="0" fill="hold" nodeType="withEffect">
                                  <p:stCondLst>
                                    <p:cond delay="0"/>
                                  </p:stCondLst>
                                  <p:childTnLst>
                                    <p:set>
                                      <p:cBhvr>
                                        <p:cTn id="33" dur="1" fill="hold">
                                          <p:stCondLst>
                                            <p:cond delay="0"/>
                                          </p:stCondLst>
                                        </p:cTn>
                                        <p:tgtEl>
                                          <p:spTgt spid="7">
                                            <p:txEl>
                                              <p:pRg st="4" end="4"/>
                                            </p:txEl>
                                          </p:spTgt>
                                        </p:tgtEl>
                                        <p:attrNameLst>
                                          <p:attrName>style.visibility</p:attrName>
                                        </p:attrNameLst>
                                      </p:cBhvr>
                                      <p:to>
                                        <p:strVal val="visible"/>
                                      </p:to>
                                    </p:set>
                                    <p:animEffect transition="in" filter="fade">
                                      <p:cBhvr>
                                        <p:cTn id="34" dur="500"/>
                                        <p:tgtEl>
                                          <p:spTgt spid="7">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1"/>
                                        </p:tgtEl>
                                        <p:attrNameLst>
                                          <p:attrName>style.visibility</p:attrName>
                                        </p:attrNameLst>
                                      </p:cBhvr>
                                      <p:to>
                                        <p:strVal val="visible"/>
                                      </p:to>
                                    </p:set>
                                    <p:animEffect transition="in" filter="fade">
                                      <p:cBhvr>
                                        <p:cTn id="39" dur="500"/>
                                        <p:tgtEl>
                                          <p:spTgt spid="61"/>
                                        </p:tgtEl>
                                      </p:cBhvr>
                                    </p:animEffect>
                                  </p:childTnLst>
                                </p:cTn>
                              </p:par>
                              <p:par>
                                <p:cTn id="40" presetID="10" presetClass="entr" presetSubtype="0" fill="hold" nodeType="withEffect">
                                  <p:stCondLst>
                                    <p:cond delay="0"/>
                                  </p:stCondLst>
                                  <p:childTnLst>
                                    <p:set>
                                      <p:cBhvr>
                                        <p:cTn id="41" dur="1" fill="hold">
                                          <p:stCondLst>
                                            <p:cond delay="0"/>
                                          </p:stCondLst>
                                        </p:cTn>
                                        <p:tgtEl>
                                          <p:spTgt spid="7">
                                            <p:txEl>
                                              <p:pRg st="5" end="5"/>
                                            </p:txEl>
                                          </p:spTgt>
                                        </p:tgtEl>
                                        <p:attrNameLst>
                                          <p:attrName>style.visibility</p:attrName>
                                        </p:attrNameLst>
                                      </p:cBhvr>
                                      <p:to>
                                        <p:strVal val="visible"/>
                                      </p:to>
                                    </p:set>
                                    <p:animEffect transition="in" filter="fade">
                                      <p:cBhvr>
                                        <p:cTn id="42" dur="500"/>
                                        <p:tgtEl>
                                          <p:spTgt spid="7">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fade">
                                      <p:cBhvr>
                                        <p:cTn id="47" dur="500"/>
                                        <p:tgtEl>
                                          <p:spTgt spid="58"/>
                                        </p:tgtEl>
                                      </p:cBhvr>
                                    </p:animEffect>
                                  </p:childTnLst>
                                </p:cTn>
                              </p:par>
                              <p:par>
                                <p:cTn id="48" presetID="10" presetClass="entr" presetSubtype="0" fill="hold" nodeType="withEffect">
                                  <p:stCondLst>
                                    <p:cond delay="0"/>
                                  </p:stCondLst>
                                  <p:childTnLst>
                                    <p:set>
                                      <p:cBhvr>
                                        <p:cTn id="49" dur="1" fill="hold">
                                          <p:stCondLst>
                                            <p:cond delay="0"/>
                                          </p:stCondLst>
                                        </p:cTn>
                                        <p:tgtEl>
                                          <p:spTgt spid="7">
                                            <p:txEl>
                                              <p:pRg st="6" end="6"/>
                                            </p:txEl>
                                          </p:spTgt>
                                        </p:tgtEl>
                                        <p:attrNameLst>
                                          <p:attrName>style.visibility</p:attrName>
                                        </p:attrNameLst>
                                      </p:cBhvr>
                                      <p:to>
                                        <p:strVal val="visible"/>
                                      </p:to>
                                    </p:set>
                                    <p:animEffect transition="in" filter="fade">
                                      <p:cBhvr>
                                        <p:cTn id="50"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ED5E8C9-848E-4C7B-9508-5118C9364006}"/>
              </a:ext>
            </a:extLst>
          </p:cNvPr>
          <p:cNvSpPr>
            <a:spLocks noGrp="1"/>
          </p:cNvSpPr>
          <p:nvPr>
            <p:ph type="body" sz="quarter" idx="10"/>
          </p:nvPr>
        </p:nvSpPr>
        <p:spPr/>
        <p:txBody>
          <a:bodyPr/>
          <a:lstStyle/>
          <a:p>
            <a:r>
              <a:rPr lang="en-US" dirty="0"/>
              <a:t>Finding Your Reports</a:t>
            </a:r>
          </a:p>
        </p:txBody>
      </p:sp>
    </p:spTree>
    <p:extLst>
      <p:ext uri="{BB962C8B-B14F-4D97-AF65-F5344CB8AC3E}">
        <p14:creationId xmlns:p14="http://schemas.microsoft.com/office/powerpoint/2010/main" val="1851658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CEAD8-8708-45AE-AE87-E30CEC74C8C6}"/>
              </a:ext>
            </a:extLst>
          </p:cNvPr>
          <p:cNvSpPr>
            <a:spLocks noGrp="1"/>
          </p:cNvSpPr>
          <p:nvPr>
            <p:ph type="title"/>
          </p:nvPr>
        </p:nvSpPr>
        <p:spPr/>
        <p:txBody>
          <a:bodyPr/>
          <a:lstStyle/>
          <a:p>
            <a:r>
              <a:rPr lang="en-US" dirty="0"/>
              <a:t>Presentation Contents</a:t>
            </a:r>
          </a:p>
        </p:txBody>
      </p:sp>
      <p:sp>
        <p:nvSpPr>
          <p:cNvPr id="3" name="Content Placeholder 2">
            <a:extLst>
              <a:ext uri="{FF2B5EF4-FFF2-40B4-BE49-F238E27FC236}">
                <a16:creationId xmlns:a16="http://schemas.microsoft.com/office/drawing/2014/main" id="{35805B07-B8AB-4BD4-B2EE-E5B717E6648E}"/>
              </a:ext>
            </a:extLst>
          </p:cNvPr>
          <p:cNvSpPr>
            <a:spLocks noGrp="1"/>
          </p:cNvSpPr>
          <p:nvPr>
            <p:ph sz="half" idx="1"/>
          </p:nvPr>
        </p:nvSpPr>
        <p:spPr>
          <a:xfrm>
            <a:off x="1097279" y="1889277"/>
            <a:ext cx="4937760" cy="4279294"/>
          </a:xfrm>
        </p:spPr>
        <p:txBody>
          <a:bodyPr/>
          <a:lstStyle/>
          <a:p>
            <a:r>
              <a:rPr lang="en-US" b="1" dirty="0"/>
              <a:t>Welcome to BusinessObjects</a:t>
            </a:r>
          </a:p>
          <a:p>
            <a:pPr lvl="1"/>
            <a:r>
              <a:rPr lang="en-US" dirty="0"/>
              <a:t>Accessing BusinessObjects</a:t>
            </a:r>
          </a:p>
          <a:p>
            <a:pPr lvl="1"/>
            <a:r>
              <a:rPr lang="en-US" dirty="0"/>
              <a:t>The Home Screen: “BI Launch Pad”</a:t>
            </a:r>
          </a:p>
          <a:p>
            <a:r>
              <a:rPr lang="en-US" b="1" dirty="0"/>
              <a:t>User Settings</a:t>
            </a:r>
          </a:p>
          <a:p>
            <a:pPr lvl="1"/>
            <a:r>
              <a:rPr lang="en-US" dirty="0"/>
              <a:t>Hiding Unneeded Features</a:t>
            </a:r>
          </a:p>
          <a:p>
            <a:pPr lvl="1"/>
            <a:r>
              <a:rPr lang="en-US" dirty="0"/>
              <a:t>Selecting a Color Scheme</a:t>
            </a:r>
          </a:p>
          <a:p>
            <a:pPr lvl="1"/>
            <a:r>
              <a:rPr lang="en-US" dirty="0"/>
              <a:t>When In Doubt, Leave It Alone</a:t>
            </a:r>
          </a:p>
          <a:p>
            <a:r>
              <a:rPr lang="en-US" b="1" dirty="0"/>
              <a:t>Report Folders</a:t>
            </a:r>
          </a:p>
          <a:p>
            <a:pPr lvl="1"/>
            <a:r>
              <a:rPr lang="en-US" dirty="0"/>
              <a:t>Moving Between Folders</a:t>
            </a:r>
          </a:p>
          <a:p>
            <a:pPr lvl="1"/>
            <a:r>
              <a:rPr lang="en-US" dirty="0"/>
              <a:t>The SSA Report Gallery</a:t>
            </a:r>
          </a:p>
          <a:p>
            <a:pPr lvl="1"/>
            <a:r>
              <a:rPr lang="en-US" dirty="0"/>
              <a:t>Report Actions</a:t>
            </a:r>
          </a:p>
        </p:txBody>
      </p:sp>
      <p:sp>
        <p:nvSpPr>
          <p:cNvPr id="4" name="Content Placeholder 3">
            <a:extLst>
              <a:ext uri="{FF2B5EF4-FFF2-40B4-BE49-F238E27FC236}">
                <a16:creationId xmlns:a16="http://schemas.microsoft.com/office/drawing/2014/main" id="{F9DCBC11-9CBF-4EBF-8F60-050F4C3CA01C}"/>
              </a:ext>
            </a:extLst>
          </p:cNvPr>
          <p:cNvSpPr>
            <a:spLocks noGrp="1"/>
          </p:cNvSpPr>
          <p:nvPr>
            <p:ph sz="half" idx="2"/>
          </p:nvPr>
        </p:nvSpPr>
        <p:spPr>
          <a:xfrm>
            <a:off x="6217920" y="1889278"/>
            <a:ext cx="4937760" cy="4279294"/>
          </a:xfrm>
        </p:spPr>
        <p:txBody>
          <a:bodyPr/>
          <a:lstStyle/>
          <a:p>
            <a:r>
              <a:rPr lang="en-US" b="1" dirty="0"/>
              <a:t>Running Reports</a:t>
            </a:r>
          </a:p>
          <a:p>
            <a:pPr lvl="1"/>
            <a:r>
              <a:rPr lang="en-US" dirty="0"/>
              <a:t>View Now or Schedule for Later</a:t>
            </a:r>
          </a:p>
          <a:p>
            <a:pPr lvl="1"/>
            <a:r>
              <a:rPr lang="en-US" dirty="0"/>
              <a:t>Viewing a Report</a:t>
            </a:r>
          </a:p>
          <a:p>
            <a:pPr lvl="1"/>
            <a:r>
              <a:rPr lang="en-US" dirty="0"/>
              <a:t>Scheduling a Report</a:t>
            </a:r>
          </a:p>
          <a:p>
            <a:pPr lvl="1"/>
            <a:r>
              <a:rPr lang="en-US" dirty="0"/>
              <a:t>Prompts</a:t>
            </a:r>
          </a:p>
          <a:p>
            <a:r>
              <a:rPr lang="en-US" b="1" dirty="0"/>
              <a:t>Finding Your Reports</a:t>
            </a:r>
          </a:p>
          <a:p>
            <a:pPr lvl="1"/>
            <a:r>
              <a:rPr lang="en-US" dirty="0"/>
              <a:t>Instances</a:t>
            </a:r>
          </a:p>
          <a:p>
            <a:pPr lvl="1"/>
            <a:r>
              <a:rPr lang="en-US" dirty="0"/>
              <a:t>BI Inbox</a:t>
            </a:r>
          </a:p>
          <a:p>
            <a:pPr lvl="1"/>
            <a:r>
              <a:rPr lang="en-US" dirty="0"/>
              <a:t>Recently Run Reports</a:t>
            </a:r>
          </a:p>
          <a:p>
            <a:r>
              <a:rPr lang="en-US" b="1" dirty="0"/>
              <a:t>Additional Information</a:t>
            </a:r>
          </a:p>
          <a:p>
            <a:pPr lvl="1"/>
            <a:r>
              <a:rPr lang="en-US" dirty="0"/>
              <a:t>Timing Out</a:t>
            </a:r>
          </a:p>
          <a:p>
            <a:pPr lvl="1"/>
            <a:r>
              <a:rPr lang="en-US" dirty="0"/>
              <a:t>Refresh/Warehouse Build</a:t>
            </a:r>
          </a:p>
          <a:p>
            <a:pPr lvl="1"/>
            <a:endParaRPr lang="en-US" dirty="0"/>
          </a:p>
        </p:txBody>
      </p:sp>
    </p:spTree>
    <p:extLst>
      <p:ext uri="{BB962C8B-B14F-4D97-AF65-F5344CB8AC3E}">
        <p14:creationId xmlns:p14="http://schemas.microsoft.com/office/powerpoint/2010/main" val="3167921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66A9133-4968-41BB-8D0C-B828BD6B2B9F}"/>
              </a:ext>
            </a:extLst>
          </p:cNvPr>
          <p:cNvPicPr>
            <a:picLocks noChangeAspect="1"/>
          </p:cNvPicPr>
          <p:nvPr/>
        </p:nvPicPr>
        <p:blipFill rotWithShape="1">
          <a:blip r:embed="rId3">
            <a:extLst>
              <a:ext uri="{28A0092B-C50C-407E-A947-70E740481C1C}">
                <a14:useLocalDpi xmlns:a14="http://schemas.microsoft.com/office/drawing/2010/main" val="0"/>
              </a:ext>
            </a:extLst>
          </a:blip>
          <a:srcRect t="1" b="39253"/>
          <a:stretch/>
        </p:blipFill>
        <p:spPr>
          <a:xfrm>
            <a:off x="0" y="1"/>
            <a:ext cx="12188952" cy="4914900"/>
          </a:xfrm>
          <a:prstGeom prst="rect">
            <a:avLst/>
          </a:prstGeom>
        </p:spPr>
      </p:pic>
      <p:sp>
        <p:nvSpPr>
          <p:cNvPr id="12" name="Title 11">
            <a:extLst>
              <a:ext uri="{FF2B5EF4-FFF2-40B4-BE49-F238E27FC236}">
                <a16:creationId xmlns:a16="http://schemas.microsoft.com/office/drawing/2014/main" id="{C1789E7F-663A-4362-9C5C-D13BF7809AAB}"/>
              </a:ext>
            </a:extLst>
          </p:cNvPr>
          <p:cNvSpPr>
            <a:spLocks noGrp="1"/>
          </p:cNvSpPr>
          <p:nvPr>
            <p:ph type="title"/>
          </p:nvPr>
        </p:nvSpPr>
        <p:spPr/>
        <p:txBody>
          <a:bodyPr/>
          <a:lstStyle/>
          <a:p>
            <a:r>
              <a:rPr lang="en-US" dirty="0"/>
              <a:t>Finding Your Reports: Instances and the BI Inbox</a:t>
            </a:r>
          </a:p>
        </p:txBody>
      </p:sp>
      <p:sp>
        <p:nvSpPr>
          <p:cNvPr id="17" name="Text Placeholder 16">
            <a:extLst>
              <a:ext uri="{FF2B5EF4-FFF2-40B4-BE49-F238E27FC236}">
                <a16:creationId xmlns:a16="http://schemas.microsoft.com/office/drawing/2014/main" id="{C3EF9F33-4918-462A-A4CB-928349A35857}"/>
              </a:ext>
            </a:extLst>
          </p:cNvPr>
          <p:cNvSpPr>
            <a:spLocks noGrp="1"/>
          </p:cNvSpPr>
          <p:nvPr>
            <p:ph type="body" sz="half" idx="2"/>
          </p:nvPr>
        </p:nvSpPr>
        <p:spPr/>
        <p:txBody>
          <a:bodyPr/>
          <a:lstStyle/>
          <a:p>
            <a:r>
              <a:rPr lang="en-US" dirty="0"/>
              <a:t>Where can you find the reports you have scheduled?</a:t>
            </a:r>
          </a:p>
          <a:p>
            <a:pPr marL="285750" indent="-285750">
              <a:buClr>
                <a:schemeClr val="bg1"/>
              </a:buClr>
              <a:buFont typeface="Arial" panose="020B0604020202020204" pitchFamily="34" charset="0"/>
              <a:buChar char="•"/>
            </a:pPr>
            <a:r>
              <a:rPr lang="en-US" dirty="0"/>
              <a:t>By default, copies of reports we schedule will be saved in the </a:t>
            </a:r>
            <a:r>
              <a:rPr lang="en-US" b="1" dirty="0"/>
              <a:t>Instances </a:t>
            </a:r>
            <a:r>
              <a:rPr lang="en-US" dirty="0"/>
              <a:t>folder.</a:t>
            </a:r>
          </a:p>
          <a:p>
            <a:pPr marL="285750" indent="-285750">
              <a:buClr>
                <a:schemeClr val="bg1"/>
              </a:buClr>
              <a:buFont typeface="Arial" panose="020B0604020202020204" pitchFamily="34" charset="0"/>
              <a:buChar char="•"/>
            </a:pPr>
            <a:r>
              <a:rPr lang="en-US" dirty="0"/>
              <a:t>Optionally, we can choose to save copies of reports in the </a:t>
            </a:r>
            <a:r>
              <a:rPr lang="en-US" b="1" dirty="0"/>
              <a:t>BI Inbox</a:t>
            </a:r>
            <a:r>
              <a:rPr lang="en-US" dirty="0"/>
              <a:t> as well.</a:t>
            </a:r>
          </a:p>
        </p:txBody>
      </p:sp>
      <p:sp>
        <p:nvSpPr>
          <p:cNvPr id="18" name="Rectangle 17">
            <a:extLst>
              <a:ext uri="{FF2B5EF4-FFF2-40B4-BE49-F238E27FC236}">
                <a16:creationId xmlns:a16="http://schemas.microsoft.com/office/drawing/2014/main" id="{EAA1B1F2-3CD6-4BB5-9198-A6CAEF238003}"/>
              </a:ext>
            </a:extLst>
          </p:cNvPr>
          <p:cNvSpPr/>
          <p:nvPr/>
        </p:nvSpPr>
        <p:spPr>
          <a:xfrm>
            <a:off x="2304348" y="1152525"/>
            <a:ext cx="1866900" cy="1889125"/>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C892E5E0-1FBE-4AC2-A247-48BABAA65194}"/>
              </a:ext>
            </a:extLst>
          </p:cNvPr>
          <p:cNvSpPr/>
          <p:nvPr/>
        </p:nvSpPr>
        <p:spPr>
          <a:xfrm>
            <a:off x="4171248" y="1152525"/>
            <a:ext cx="1866900" cy="1889125"/>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9817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7">
                                            <p:txEl>
                                              <p:pRg st="1" end="1"/>
                                            </p:txEl>
                                          </p:spTgt>
                                        </p:tgtEl>
                                        <p:attrNameLst>
                                          <p:attrName>style.visibility</p:attrName>
                                        </p:attrNameLst>
                                      </p:cBhvr>
                                      <p:to>
                                        <p:strVal val="visible"/>
                                      </p:to>
                                    </p:set>
                                    <p:animEffect transition="in" filter="fade">
                                      <p:cBhvr>
                                        <p:cTn id="10" dur="500"/>
                                        <p:tgtEl>
                                          <p:spTgt spid="1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xEl>
                                              <p:pRg st="2" end="2"/>
                                            </p:txEl>
                                          </p:spTgt>
                                        </p:tgtEl>
                                        <p:attrNameLst>
                                          <p:attrName>style.visibility</p:attrName>
                                        </p:attrNameLst>
                                      </p:cBhvr>
                                      <p:to>
                                        <p:strVal val="visible"/>
                                      </p:to>
                                    </p:set>
                                    <p:animEffect transition="in" filter="fade">
                                      <p:cBhvr>
                                        <p:cTn id="18"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8CD008-7828-4348-AFA5-623BAEDB0E44}"/>
              </a:ext>
            </a:extLst>
          </p:cNvPr>
          <p:cNvSpPr>
            <a:spLocks noGrp="1"/>
          </p:cNvSpPr>
          <p:nvPr>
            <p:ph type="body" sz="quarter" idx="10"/>
          </p:nvPr>
        </p:nvSpPr>
        <p:spPr/>
        <p:txBody>
          <a:bodyPr anchor="ctr"/>
          <a:lstStyle/>
          <a:p>
            <a:pPr algn="ctr"/>
            <a:r>
              <a:rPr lang="en-US" dirty="0"/>
              <a:t>Finding Your Reports:</a:t>
            </a:r>
          </a:p>
          <a:p>
            <a:pPr algn="ctr"/>
            <a:r>
              <a:rPr lang="en-US" dirty="0"/>
              <a:t>Instances</a:t>
            </a:r>
          </a:p>
        </p:txBody>
      </p:sp>
    </p:spTree>
    <p:extLst>
      <p:ext uri="{BB962C8B-B14F-4D97-AF65-F5344CB8AC3E}">
        <p14:creationId xmlns:p14="http://schemas.microsoft.com/office/powerpoint/2010/main" val="2608681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Initial View">
            <a:extLst>
              <a:ext uri="{FF2B5EF4-FFF2-40B4-BE49-F238E27FC236}">
                <a16:creationId xmlns:a16="http://schemas.microsoft.com/office/drawing/2014/main" id="{EEFF8B0C-0CC3-CDE6-4ECD-5545D54C3FFA}"/>
              </a:ext>
            </a:extLst>
          </p:cNvPr>
          <p:cNvGrpSpPr/>
          <p:nvPr/>
        </p:nvGrpSpPr>
        <p:grpSpPr>
          <a:xfrm>
            <a:off x="930190" y="0"/>
            <a:ext cx="10331621" cy="6858000"/>
            <a:chOff x="930190" y="0"/>
            <a:chExt cx="10331621" cy="6858000"/>
          </a:xfrm>
        </p:grpSpPr>
        <p:pic>
          <p:nvPicPr>
            <p:cNvPr id="61" name="Instances Folder" descr="Graphical user interface&#10;&#10;Description automatically generated">
              <a:extLst>
                <a:ext uri="{FF2B5EF4-FFF2-40B4-BE49-F238E27FC236}">
                  <a16:creationId xmlns:a16="http://schemas.microsoft.com/office/drawing/2014/main" id="{74F37235-0EB9-4FCB-84CD-C4A9192299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190" y="0"/>
              <a:ext cx="10331621" cy="6858000"/>
            </a:xfrm>
            <a:prstGeom prst="rect">
              <a:avLst/>
            </a:prstGeom>
          </p:spPr>
        </p:pic>
        <p:grpSp>
          <p:nvGrpSpPr>
            <p:cNvPr id="5" name="Service Pack 2 GUI">
              <a:extLst>
                <a:ext uri="{FF2B5EF4-FFF2-40B4-BE49-F238E27FC236}">
                  <a16:creationId xmlns:a16="http://schemas.microsoft.com/office/drawing/2014/main" id="{B6BA1145-AEEF-1A7A-CBA9-11C631B0CC37}"/>
                </a:ext>
              </a:extLst>
            </p:cNvPr>
            <p:cNvGrpSpPr/>
            <p:nvPr/>
          </p:nvGrpSpPr>
          <p:grpSpPr>
            <a:xfrm>
              <a:off x="930190" y="0"/>
              <a:ext cx="10331621" cy="1893967"/>
              <a:chOff x="930190" y="0"/>
              <a:chExt cx="10331621" cy="1893967"/>
            </a:xfrm>
          </p:grpSpPr>
          <p:pic>
            <p:nvPicPr>
              <p:cNvPr id="3" name="Auto Refresh and Instance Download" descr="Graphical user interface, text&#10;&#10;Description automatically generated">
                <a:extLst>
                  <a:ext uri="{FF2B5EF4-FFF2-40B4-BE49-F238E27FC236}">
                    <a16:creationId xmlns:a16="http://schemas.microsoft.com/office/drawing/2014/main" id="{286DAC2F-8513-F8C5-1674-669795727756}"/>
                  </a:ext>
                </a:extLst>
              </p:cNvPr>
              <p:cNvPicPr>
                <a:picLocks noChangeAspect="1"/>
              </p:cNvPicPr>
              <p:nvPr/>
            </p:nvPicPr>
            <p:blipFill rotWithShape="1">
              <a:blip r:embed="rId4">
                <a:extLst>
                  <a:ext uri="{28A0092B-C50C-407E-A947-70E740481C1C}">
                    <a14:useLocalDpi xmlns:a14="http://schemas.microsoft.com/office/drawing/2010/main" val="0"/>
                  </a:ext>
                </a:extLst>
              </a:blip>
              <a:srcRect l="80239" t="22646" r="9835" b="72383"/>
              <a:stretch/>
            </p:blipFill>
            <p:spPr>
              <a:xfrm>
                <a:off x="9220200" y="1553053"/>
                <a:ext cx="1025525" cy="340914"/>
              </a:xfrm>
              <a:prstGeom prst="rect">
                <a:avLst/>
              </a:prstGeom>
            </p:spPr>
          </p:pic>
          <p:pic>
            <p:nvPicPr>
              <p:cNvPr id="75" name="Top Bar" descr="Graphical user interface, text&#10;&#10;Description automatically generated">
                <a:extLst>
                  <a:ext uri="{FF2B5EF4-FFF2-40B4-BE49-F238E27FC236}">
                    <a16:creationId xmlns:a16="http://schemas.microsoft.com/office/drawing/2014/main" id="{25A7CBE6-97C3-985C-F861-0751B84741C6}"/>
                  </a:ext>
                </a:extLst>
              </p:cNvPr>
              <p:cNvPicPr>
                <a:picLocks noChangeAspect="1"/>
              </p:cNvPicPr>
              <p:nvPr/>
            </p:nvPicPr>
            <p:blipFill rotWithShape="1">
              <a:blip r:embed="rId4">
                <a:extLst>
                  <a:ext uri="{28A0092B-C50C-407E-A947-70E740481C1C}">
                    <a14:useLocalDpi xmlns:a14="http://schemas.microsoft.com/office/drawing/2010/main" val="0"/>
                  </a:ext>
                </a:extLst>
              </a:blip>
              <a:srcRect b="88481"/>
              <a:stretch/>
            </p:blipFill>
            <p:spPr>
              <a:xfrm>
                <a:off x="930190" y="0"/>
                <a:ext cx="10331621" cy="789949"/>
              </a:xfrm>
              <a:prstGeom prst="rect">
                <a:avLst/>
              </a:prstGeom>
            </p:spPr>
          </p:pic>
        </p:grpSp>
      </p:grpSp>
      <p:grpSp>
        <p:nvGrpSpPr>
          <p:cNvPr id="20" name="Highlight Status Refresh Options">
            <a:extLst>
              <a:ext uri="{FF2B5EF4-FFF2-40B4-BE49-F238E27FC236}">
                <a16:creationId xmlns:a16="http://schemas.microsoft.com/office/drawing/2014/main" id="{464F4834-25A6-7BDF-EB2D-6D4F5CDE2364}"/>
              </a:ext>
            </a:extLst>
          </p:cNvPr>
          <p:cNvGrpSpPr/>
          <p:nvPr/>
        </p:nvGrpSpPr>
        <p:grpSpPr>
          <a:xfrm>
            <a:off x="5636418" y="1586717"/>
            <a:ext cx="5578578" cy="1019212"/>
            <a:chOff x="5636418" y="1586717"/>
            <a:chExt cx="5578578" cy="1019212"/>
          </a:xfrm>
        </p:grpSpPr>
        <p:sp>
          <p:nvSpPr>
            <p:cNvPr id="106" name="Rectangle 105">
              <a:extLst>
                <a:ext uri="{FF2B5EF4-FFF2-40B4-BE49-F238E27FC236}">
                  <a16:creationId xmlns:a16="http://schemas.microsoft.com/office/drawing/2014/main" id="{E09B1BBA-C6E6-F6A6-657E-5E941CA9A3DB}"/>
                </a:ext>
              </a:extLst>
            </p:cNvPr>
            <p:cNvSpPr/>
            <p:nvPr/>
          </p:nvSpPr>
          <p:spPr>
            <a:xfrm>
              <a:off x="9319278" y="1586717"/>
              <a:ext cx="619125" cy="366712"/>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Callout: Right Arrow 106">
              <a:extLst>
                <a:ext uri="{FF2B5EF4-FFF2-40B4-BE49-F238E27FC236}">
                  <a16:creationId xmlns:a16="http://schemas.microsoft.com/office/drawing/2014/main" id="{EA0F0A16-CAC7-18B0-2DD2-78DD3B30035B}"/>
                </a:ext>
              </a:extLst>
            </p:cNvPr>
            <p:cNvSpPr/>
            <p:nvPr/>
          </p:nvSpPr>
          <p:spPr>
            <a:xfrm>
              <a:off x="8669742" y="1586717"/>
              <a:ext cx="649536" cy="366712"/>
            </a:xfrm>
            <a:prstGeom prst="rightArrow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A</a:t>
              </a:r>
            </a:p>
          </p:txBody>
        </p:sp>
        <p:sp>
          <p:nvSpPr>
            <p:cNvPr id="108" name="Rectangle 107">
              <a:extLst>
                <a:ext uri="{FF2B5EF4-FFF2-40B4-BE49-F238E27FC236}">
                  <a16:creationId xmlns:a16="http://schemas.microsoft.com/office/drawing/2014/main" id="{2DD11BC4-1719-5D75-5A8A-F15BE3BD4236}"/>
                </a:ext>
              </a:extLst>
            </p:cNvPr>
            <p:cNvSpPr/>
            <p:nvPr/>
          </p:nvSpPr>
          <p:spPr>
            <a:xfrm>
              <a:off x="10179439" y="1586717"/>
              <a:ext cx="371183" cy="366712"/>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Callout: Right Arrow 108">
              <a:extLst>
                <a:ext uri="{FF2B5EF4-FFF2-40B4-BE49-F238E27FC236}">
                  <a16:creationId xmlns:a16="http://schemas.microsoft.com/office/drawing/2014/main" id="{40453CF9-755E-D135-02BA-1BBB605196D8}"/>
                </a:ext>
              </a:extLst>
            </p:cNvPr>
            <p:cNvSpPr/>
            <p:nvPr/>
          </p:nvSpPr>
          <p:spPr>
            <a:xfrm flipH="1">
              <a:off x="10565460" y="1586717"/>
              <a:ext cx="649536" cy="366712"/>
            </a:xfrm>
            <a:prstGeom prst="rightArrow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B</a:t>
              </a:r>
            </a:p>
          </p:txBody>
        </p:sp>
        <p:sp>
          <p:nvSpPr>
            <p:cNvPr id="110" name="Rectangle 109">
              <a:extLst>
                <a:ext uri="{FF2B5EF4-FFF2-40B4-BE49-F238E27FC236}">
                  <a16:creationId xmlns:a16="http://schemas.microsoft.com/office/drawing/2014/main" id="{FE470C4E-0D49-1A4D-1A3F-ABBF8636102C}"/>
                </a:ext>
              </a:extLst>
            </p:cNvPr>
            <p:cNvSpPr/>
            <p:nvPr/>
          </p:nvSpPr>
          <p:spPr>
            <a:xfrm>
              <a:off x="5636418" y="2299773"/>
              <a:ext cx="1250157" cy="306156"/>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6" name="Highlight Instance Time Field">
            <a:extLst>
              <a:ext uri="{FF2B5EF4-FFF2-40B4-BE49-F238E27FC236}">
                <a16:creationId xmlns:a16="http://schemas.microsoft.com/office/drawing/2014/main" id="{9D3A7825-9B75-415D-BAED-6031606FF5AF}"/>
              </a:ext>
            </a:extLst>
          </p:cNvPr>
          <p:cNvGrpSpPr/>
          <p:nvPr/>
        </p:nvGrpSpPr>
        <p:grpSpPr>
          <a:xfrm>
            <a:off x="1318923" y="1042472"/>
            <a:ext cx="2732211" cy="324835"/>
            <a:chOff x="15040124" y="-1585645"/>
            <a:chExt cx="2732211" cy="324835"/>
          </a:xfrm>
        </p:grpSpPr>
        <p:sp>
          <p:nvSpPr>
            <p:cNvPr id="62" name="Rectangle 61">
              <a:extLst>
                <a:ext uri="{FF2B5EF4-FFF2-40B4-BE49-F238E27FC236}">
                  <a16:creationId xmlns:a16="http://schemas.microsoft.com/office/drawing/2014/main" id="{6E27A480-A31B-456D-AF56-8F1A426743F4}"/>
                </a:ext>
              </a:extLst>
            </p:cNvPr>
            <p:cNvSpPr/>
            <p:nvPr/>
          </p:nvSpPr>
          <p:spPr>
            <a:xfrm>
              <a:off x="15040124" y="-1555011"/>
              <a:ext cx="2179927" cy="263569"/>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Arrow: Right 62">
              <a:extLst>
                <a:ext uri="{FF2B5EF4-FFF2-40B4-BE49-F238E27FC236}">
                  <a16:creationId xmlns:a16="http://schemas.microsoft.com/office/drawing/2014/main" id="{190692AD-5C62-41A4-810C-ACD3EAF2E2A8}"/>
                </a:ext>
              </a:extLst>
            </p:cNvPr>
            <p:cNvSpPr/>
            <p:nvPr/>
          </p:nvSpPr>
          <p:spPr>
            <a:xfrm flipH="1">
              <a:off x="17251932" y="-1585645"/>
              <a:ext cx="520403" cy="324835"/>
            </a:xfrm>
            <a:prstGeom prst="rightArrow">
              <a:avLst>
                <a:gd name="adj1" fmla="val 50000"/>
                <a:gd name="adj2" fmla="val 89474"/>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 name="Type Filter">
            <a:extLst>
              <a:ext uri="{FF2B5EF4-FFF2-40B4-BE49-F238E27FC236}">
                <a16:creationId xmlns:a16="http://schemas.microsoft.com/office/drawing/2014/main" id="{7DE2F860-853D-0DBC-A349-8679C04D3D7B}"/>
              </a:ext>
            </a:extLst>
          </p:cNvPr>
          <p:cNvGrpSpPr/>
          <p:nvPr/>
        </p:nvGrpSpPr>
        <p:grpSpPr>
          <a:xfrm>
            <a:off x="930190" y="0"/>
            <a:ext cx="10331621" cy="6858000"/>
            <a:chOff x="930190" y="0"/>
            <a:chExt cx="10331621" cy="6858000"/>
          </a:xfrm>
        </p:grpSpPr>
        <p:grpSp>
          <p:nvGrpSpPr>
            <p:cNvPr id="13" name="Type Filter">
              <a:extLst>
                <a:ext uri="{FF2B5EF4-FFF2-40B4-BE49-F238E27FC236}">
                  <a16:creationId xmlns:a16="http://schemas.microsoft.com/office/drawing/2014/main" id="{EC980609-3F25-4877-A2AB-5C5125741864}"/>
                </a:ext>
              </a:extLst>
            </p:cNvPr>
            <p:cNvGrpSpPr/>
            <p:nvPr/>
          </p:nvGrpSpPr>
          <p:grpSpPr>
            <a:xfrm>
              <a:off x="930190" y="0"/>
              <a:ext cx="10331621" cy="6858000"/>
              <a:chOff x="930189" y="-16298"/>
              <a:chExt cx="10331621" cy="6858000"/>
            </a:xfrm>
          </p:grpSpPr>
          <p:pic>
            <p:nvPicPr>
              <p:cNvPr id="68" name="Type Filter" descr="Graphical user interface&#10;&#10;Description automatically generated with medium confidence">
                <a:extLst>
                  <a:ext uri="{FF2B5EF4-FFF2-40B4-BE49-F238E27FC236}">
                    <a16:creationId xmlns:a16="http://schemas.microsoft.com/office/drawing/2014/main" id="{B400BF03-55C8-4BA0-BCA2-11DB85C551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189" y="-16298"/>
                <a:ext cx="10331621" cy="6858000"/>
              </a:xfrm>
              <a:prstGeom prst="rect">
                <a:avLst/>
              </a:prstGeom>
            </p:spPr>
          </p:pic>
          <p:grpSp>
            <p:nvGrpSpPr>
              <p:cNvPr id="69" name="Highlight Type Filter">
                <a:extLst>
                  <a:ext uri="{FF2B5EF4-FFF2-40B4-BE49-F238E27FC236}">
                    <a16:creationId xmlns:a16="http://schemas.microsoft.com/office/drawing/2014/main" id="{4BD0C275-3260-4813-AA53-6115078F5B14}"/>
                  </a:ext>
                </a:extLst>
              </p:cNvPr>
              <p:cNvGrpSpPr/>
              <p:nvPr/>
            </p:nvGrpSpPr>
            <p:grpSpPr>
              <a:xfrm>
                <a:off x="5329551" y="1020896"/>
                <a:ext cx="2963549" cy="3055804"/>
                <a:chOff x="14519721" y="-1576587"/>
                <a:chExt cx="2963549" cy="3055804"/>
              </a:xfrm>
            </p:grpSpPr>
            <p:sp>
              <p:nvSpPr>
                <p:cNvPr id="70" name="Rectangle 69">
                  <a:extLst>
                    <a:ext uri="{FF2B5EF4-FFF2-40B4-BE49-F238E27FC236}">
                      <a16:creationId xmlns:a16="http://schemas.microsoft.com/office/drawing/2014/main" id="{EE6A4476-AEF0-4969-8290-654FEF2730FE}"/>
                    </a:ext>
                  </a:extLst>
                </p:cNvPr>
                <p:cNvSpPr/>
                <p:nvPr/>
              </p:nvSpPr>
              <p:spPr>
                <a:xfrm>
                  <a:off x="15040124" y="-1555011"/>
                  <a:ext cx="2443146" cy="3034228"/>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Arrow: Right 70">
                  <a:extLst>
                    <a:ext uri="{FF2B5EF4-FFF2-40B4-BE49-F238E27FC236}">
                      <a16:creationId xmlns:a16="http://schemas.microsoft.com/office/drawing/2014/main" id="{D00853E6-F3B5-4AD0-A001-4FBE289213A8}"/>
                    </a:ext>
                  </a:extLst>
                </p:cNvPr>
                <p:cNvSpPr/>
                <p:nvPr/>
              </p:nvSpPr>
              <p:spPr>
                <a:xfrm>
                  <a:off x="14519721" y="-1576587"/>
                  <a:ext cx="520403" cy="324835"/>
                </a:xfrm>
                <a:prstGeom prst="rightArrow">
                  <a:avLst>
                    <a:gd name="adj1" fmla="val 50000"/>
                    <a:gd name="adj2" fmla="val 89474"/>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79" name="Service Pack 2 GUI">
              <a:extLst>
                <a:ext uri="{FF2B5EF4-FFF2-40B4-BE49-F238E27FC236}">
                  <a16:creationId xmlns:a16="http://schemas.microsoft.com/office/drawing/2014/main" id="{3A84A1BF-CCD4-AAF1-2ED1-14FADC027B10}"/>
                </a:ext>
              </a:extLst>
            </p:cNvPr>
            <p:cNvGrpSpPr/>
            <p:nvPr/>
          </p:nvGrpSpPr>
          <p:grpSpPr>
            <a:xfrm>
              <a:off x="930190" y="0"/>
              <a:ext cx="10331621" cy="1893967"/>
              <a:chOff x="930190" y="0"/>
              <a:chExt cx="10331621" cy="1893967"/>
            </a:xfrm>
          </p:grpSpPr>
          <p:pic>
            <p:nvPicPr>
              <p:cNvPr id="80" name="Auto Refresh and Instance Download" descr="Graphical user interface, text&#10;&#10;Description automatically generated">
                <a:extLst>
                  <a:ext uri="{FF2B5EF4-FFF2-40B4-BE49-F238E27FC236}">
                    <a16:creationId xmlns:a16="http://schemas.microsoft.com/office/drawing/2014/main" id="{76D418D4-FDDD-5E09-E581-AC73F7A24A8F}"/>
                  </a:ext>
                </a:extLst>
              </p:cNvPr>
              <p:cNvPicPr>
                <a:picLocks noChangeAspect="1"/>
              </p:cNvPicPr>
              <p:nvPr/>
            </p:nvPicPr>
            <p:blipFill rotWithShape="1">
              <a:blip r:embed="rId4">
                <a:extLst>
                  <a:ext uri="{28A0092B-C50C-407E-A947-70E740481C1C}">
                    <a14:useLocalDpi xmlns:a14="http://schemas.microsoft.com/office/drawing/2010/main" val="0"/>
                  </a:ext>
                </a:extLst>
              </a:blip>
              <a:srcRect l="80239" t="22646" r="9835" b="72383"/>
              <a:stretch/>
            </p:blipFill>
            <p:spPr>
              <a:xfrm>
                <a:off x="9220200" y="1553053"/>
                <a:ext cx="1025525" cy="340914"/>
              </a:xfrm>
              <a:prstGeom prst="rect">
                <a:avLst/>
              </a:prstGeom>
            </p:spPr>
          </p:pic>
          <p:pic>
            <p:nvPicPr>
              <p:cNvPr id="81" name="Top Bar" descr="Graphical user interface, text&#10;&#10;Description automatically generated">
                <a:extLst>
                  <a:ext uri="{FF2B5EF4-FFF2-40B4-BE49-F238E27FC236}">
                    <a16:creationId xmlns:a16="http://schemas.microsoft.com/office/drawing/2014/main" id="{573E0B57-89D1-D27F-8DA7-DF02A556CB58}"/>
                  </a:ext>
                </a:extLst>
              </p:cNvPr>
              <p:cNvPicPr>
                <a:picLocks noChangeAspect="1"/>
              </p:cNvPicPr>
              <p:nvPr/>
            </p:nvPicPr>
            <p:blipFill rotWithShape="1">
              <a:blip r:embed="rId4">
                <a:extLst>
                  <a:ext uri="{28A0092B-C50C-407E-A947-70E740481C1C}">
                    <a14:useLocalDpi xmlns:a14="http://schemas.microsoft.com/office/drawing/2010/main" val="0"/>
                  </a:ext>
                </a:extLst>
              </a:blip>
              <a:srcRect b="88481"/>
              <a:stretch/>
            </p:blipFill>
            <p:spPr>
              <a:xfrm>
                <a:off x="930190" y="0"/>
                <a:ext cx="10331621" cy="789949"/>
              </a:xfrm>
              <a:prstGeom prst="rect">
                <a:avLst/>
              </a:prstGeom>
            </p:spPr>
          </p:pic>
        </p:grpSp>
      </p:grpSp>
      <p:grpSp>
        <p:nvGrpSpPr>
          <p:cNvPr id="12" name="Expanded Report View">
            <a:extLst>
              <a:ext uri="{FF2B5EF4-FFF2-40B4-BE49-F238E27FC236}">
                <a16:creationId xmlns:a16="http://schemas.microsoft.com/office/drawing/2014/main" id="{A683F69D-4D19-33DD-BC97-078EC938D548}"/>
              </a:ext>
            </a:extLst>
          </p:cNvPr>
          <p:cNvGrpSpPr/>
          <p:nvPr/>
        </p:nvGrpSpPr>
        <p:grpSpPr>
          <a:xfrm>
            <a:off x="930190" y="0"/>
            <a:ext cx="10331621" cy="6858000"/>
            <a:chOff x="930190" y="0"/>
            <a:chExt cx="10331621" cy="6858000"/>
          </a:xfrm>
        </p:grpSpPr>
        <p:grpSp>
          <p:nvGrpSpPr>
            <p:cNvPr id="14" name="Expanded Report View">
              <a:extLst>
                <a:ext uri="{FF2B5EF4-FFF2-40B4-BE49-F238E27FC236}">
                  <a16:creationId xmlns:a16="http://schemas.microsoft.com/office/drawing/2014/main" id="{9978332E-84B5-4063-95AF-71F0B8A2374E}"/>
                </a:ext>
              </a:extLst>
            </p:cNvPr>
            <p:cNvGrpSpPr/>
            <p:nvPr/>
          </p:nvGrpSpPr>
          <p:grpSpPr>
            <a:xfrm>
              <a:off x="930190" y="0"/>
              <a:ext cx="10331621" cy="6858000"/>
              <a:chOff x="930190" y="0"/>
              <a:chExt cx="10331621" cy="6858000"/>
            </a:xfrm>
          </p:grpSpPr>
          <p:pic>
            <p:nvPicPr>
              <p:cNvPr id="4" name="Expanded Report View" descr="Graphical user interface, text, application&#10;&#10;Description automatically generated">
                <a:extLst>
                  <a:ext uri="{FF2B5EF4-FFF2-40B4-BE49-F238E27FC236}">
                    <a16:creationId xmlns:a16="http://schemas.microsoft.com/office/drawing/2014/main" id="{CB07547D-D261-43DA-AFC2-55B9198A46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190" y="0"/>
                <a:ext cx="10331621" cy="6858000"/>
              </a:xfrm>
              <a:prstGeom prst="rect">
                <a:avLst/>
              </a:prstGeom>
            </p:spPr>
          </p:pic>
          <p:grpSp>
            <p:nvGrpSpPr>
              <p:cNvPr id="6" name="Highlight Go Button">
                <a:extLst>
                  <a:ext uri="{FF2B5EF4-FFF2-40B4-BE49-F238E27FC236}">
                    <a16:creationId xmlns:a16="http://schemas.microsoft.com/office/drawing/2014/main" id="{7C5AF85B-7971-4D55-BED4-83E82DB8908A}"/>
                  </a:ext>
                </a:extLst>
              </p:cNvPr>
              <p:cNvGrpSpPr/>
              <p:nvPr/>
            </p:nvGrpSpPr>
            <p:grpSpPr>
              <a:xfrm>
                <a:off x="9831720" y="1044806"/>
                <a:ext cx="919332" cy="324835"/>
                <a:chOff x="21311468" y="-1153018"/>
                <a:chExt cx="919332" cy="324835"/>
              </a:xfrm>
            </p:grpSpPr>
            <p:sp>
              <p:nvSpPr>
                <p:cNvPr id="26" name="Rectangle 25">
                  <a:extLst>
                    <a:ext uri="{FF2B5EF4-FFF2-40B4-BE49-F238E27FC236}">
                      <a16:creationId xmlns:a16="http://schemas.microsoft.com/office/drawing/2014/main" id="{F32F4527-4033-4F76-9783-05C2417C414C}"/>
                    </a:ext>
                  </a:extLst>
                </p:cNvPr>
                <p:cNvSpPr/>
                <p:nvPr/>
              </p:nvSpPr>
              <p:spPr>
                <a:xfrm>
                  <a:off x="21859617" y="-1142229"/>
                  <a:ext cx="371183" cy="303259"/>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Arrow: Right 26">
                  <a:extLst>
                    <a:ext uri="{FF2B5EF4-FFF2-40B4-BE49-F238E27FC236}">
                      <a16:creationId xmlns:a16="http://schemas.microsoft.com/office/drawing/2014/main" id="{676F8574-B69A-4348-A1FE-C60DC6A92BEF}"/>
                    </a:ext>
                  </a:extLst>
                </p:cNvPr>
                <p:cNvSpPr/>
                <p:nvPr/>
              </p:nvSpPr>
              <p:spPr>
                <a:xfrm>
                  <a:off x="21311468" y="-1153018"/>
                  <a:ext cx="520403" cy="324835"/>
                </a:xfrm>
                <a:prstGeom prst="rightArrow">
                  <a:avLst>
                    <a:gd name="adj1" fmla="val 50000"/>
                    <a:gd name="adj2" fmla="val 89474"/>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 name="Highlight Reports">
                <a:extLst>
                  <a:ext uri="{FF2B5EF4-FFF2-40B4-BE49-F238E27FC236}">
                    <a16:creationId xmlns:a16="http://schemas.microsoft.com/office/drawing/2014/main" id="{773DC901-5F50-4673-81BB-7F6DF94F59FC}"/>
                  </a:ext>
                </a:extLst>
              </p:cNvPr>
              <p:cNvSpPr/>
              <p:nvPr/>
            </p:nvSpPr>
            <p:spPr>
              <a:xfrm>
                <a:off x="1347787" y="2305051"/>
                <a:ext cx="9498807" cy="2552700"/>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2" name="Service Pack 2 GUI">
              <a:extLst>
                <a:ext uri="{FF2B5EF4-FFF2-40B4-BE49-F238E27FC236}">
                  <a16:creationId xmlns:a16="http://schemas.microsoft.com/office/drawing/2014/main" id="{9CAA0353-243F-F151-F637-2C5C7B49FE28}"/>
                </a:ext>
              </a:extLst>
            </p:cNvPr>
            <p:cNvGrpSpPr/>
            <p:nvPr/>
          </p:nvGrpSpPr>
          <p:grpSpPr>
            <a:xfrm>
              <a:off x="930190" y="0"/>
              <a:ext cx="10331621" cy="1893967"/>
              <a:chOff x="930190" y="0"/>
              <a:chExt cx="10331621" cy="1893967"/>
            </a:xfrm>
          </p:grpSpPr>
          <p:pic>
            <p:nvPicPr>
              <p:cNvPr id="83" name="Auto Refresh and Instance Download" descr="Graphical user interface, text&#10;&#10;Description automatically generated">
                <a:extLst>
                  <a:ext uri="{FF2B5EF4-FFF2-40B4-BE49-F238E27FC236}">
                    <a16:creationId xmlns:a16="http://schemas.microsoft.com/office/drawing/2014/main" id="{958E91F2-0BA5-E4B1-DF4C-FE4505AEBFD0}"/>
                  </a:ext>
                </a:extLst>
              </p:cNvPr>
              <p:cNvPicPr>
                <a:picLocks noChangeAspect="1"/>
              </p:cNvPicPr>
              <p:nvPr/>
            </p:nvPicPr>
            <p:blipFill rotWithShape="1">
              <a:blip r:embed="rId4">
                <a:extLst>
                  <a:ext uri="{28A0092B-C50C-407E-A947-70E740481C1C}">
                    <a14:useLocalDpi xmlns:a14="http://schemas.microsoft.com/office/drawing/2010/main" val="0"/>
                  </a:ext>
                </a:extLst>
              </a:blip>
              <a:srcRect l="80239" t="22646" r="9835" b="72383"/>
              <a:stretch/>
            </p:blipFill>
            <p:spPr>
              <a:xfrm>
                <a:off x="9220200" y="1553053"/>
                <a:ext cx="1025525" cy="340914"/>
              </a:xfrm>
              <a:prstGeom prst="rect">
                <a:avLst/>
              </a:prstGeom>
            </p:spPr>
          </p:pic>
          <p:pic>
            <p:nvPicPr>
              <p:cNvPr id="84" name="Top Bar" descr="Graphical user interface, text&#10;&#10;Description automatically generated">
                <a:extLst>
                  <a:ext uri="{FF2B5EF4-FFF2-40B4-BE49-F238E27FC236}">
                    <a16:creationId xmlns:a16="http://schemas.microsoft.com/office/drawing/2014/main" id="{7FD0A1F6-3AD4-1F19-88C7-08C5748F8C19}"/>
                  </a:ext>
                </a:extLst>
              </p:cNvPr>
              <p:cNvPicPr>
                <a:picLocks noChangeAspect="1"/>
              </p:cNvPicPr>
              <p:nvPr/>
            </p:nvPicPr>
            <p:blipFill rotWithShape="1">
              <a:blip r:embed="rId4">
                <a:extLst>
                  <a:ext uri="{28A0092B-C50C-407E-A947-70E740481C1C}">
                    <a14:useLocalDpi xmlns:a14="http://schemas.microsoft.com/office/drawing/2010/main" val="0"/>
                  </a:ext>
                </a:extLst>
              </a:blip>
              <a:srcRect b="88481"/>
              <a:stretch/>
            </p:blipFill>
            <p:spPr>
              <a:xfrm>
                <a:off x="930190" y="0"/>
                <a:ext cx="10331621" cy="789949"/>
              </a:xfrm>
              <a:prstGeom prst="rect">
                <a:avLst/>
              </a:prstGeom>
            </p:spPr>
          </p:pic>
        </p:grpSp>
      </p:grpSp>
      <p:grpSp>
        <p:nvGrpSpPr>
          <p:cNvPr id="16" name="Download a Report">
            <a:extLst>
              <a:ext uri="{FF2B5EF4-FFF2-40B4-BE49-F238E27FC236}">
                <a16:creationId xmlns:a16="http://schemas.microsoft.com/office/drawing/2014/main" id="{CF0C0DCA-A846-7DEC-AE1F-86C99C1505B9}"/>
              </a:ext>
            </a:extLst>
          </p:cNvPr>
          <p:cNvGrpSpPr/>
          <p:nvPr/>
        </p:nvGrpSpPr>
        <p:grpSpPr>
          <a:xfrm>
            <a:off x="930190" y="0"/>
            <a:ext cx="10331621" cy="6858000"/>
            <a:chOff x="930190" y="0"/>
            <a:chExt cx="10331621" cy="6858000"/>
          </a:xfrm>
        </p:grpSpPr>
        <p:grpSp>
          <p:nvGrpSpPr>
            <p:cNvPr id="15" name="Download a Report">
              <a:extLst>
                <a:ext uri="{FF2B5EF4-FFF2-40B4-BE49-F238E27FC236}">
                  <a16:creationId xmlns:a16="http://schemas.microsoft.com/office/drawing/2014/main" id="{573292D7-215F-476A-989F-895D81DC1388}"/>
                </a:ext>
              </a:extLst>
            </p:cNvPr>
            <p:cNvGrpSpPr/>
            <p:nvPr/>
          </p:nvGrpSpPr>
          <p:grpSpPr>
            <a:xfrm>
              <a:off x="930190" y="0"/>
              <a:ext cx="10331621" cy="6858000"/>
              <a:chOff x="930190" y="0"/>
              <a:chExt cx="10331621" cy="6858000"/>
            </a:xfrm>
          </p:grpSpPr>
          <p:pic>
            <p:nvPicPr>
              <p:cNvPr id="8" name="Instances Actions Menu" descr="Graphical user interface&#10;&#10;Description automatically generated with medium confidence">
                <a:extLst>
                  <a:ext uri="{FF2B5EF4-FFF2-40B4-BE49-F238E27FC236}">
                    <a16:creationId xmlns:a16="http://schemas.microsoft.com/office/drawing/2014/main" id="{3CB17D57-F5F4-4D30-9ABA-2818F24834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0190" y="0"/>
                <a:ext cx="10331621" cy="6858000"/>
              </a:xfrm>
              <a:prstGeom prst="rect">
                <a:avLst/>
              </a:prstGeom>
            </p:spPr>
          </p:pic>
          <p:grpSp>
            <p:nvGrpSpPr>
              <p:cNvPr id="10" name="Highlight Report Name">
                <a:extLst>
                  <a:ext uri="{FF2B5EF4-FFF2-40B4-BE49-F238E27FC236}">
                    <a16:creationId xmlns:a16="http://schemas.microsoft.com/office/drawing/2014/main" id="{F760259C-82BA-46FD-B031-7BEDB4F53B15}"/>
                  </a:ext>
                </a:extLst>
              </p:cNvPr>
              <p:cNvGrpSpPr/>
              <p:nvPr/>
            </p:nvGrpSpPr>
            <p:grpSpPr>
              <a:xfrm>
                <a:off x="965973" y="2831711"/>
                <a:ext cx="3446483" cy="366712"/>
                <a:chOff x="19909475" y="-2306029"/>
                <a:chExt cx="3446483" cy="366712"/>
              </a:xfrm>
            </p:grpSpPr>
            <p:sp>
              <p:nvSpPr>
                <p:cNvPr id="36" name="Rectangle 35">
                  <a:extLst>
                    <a:ext uri="{FF2B5EF4-FFF2-40B4-BE49-F238E27FC236}">
                      <a16:creationId xmlns:a16="http://schemas.microsoft.com/office/drawing/2014/main" id="{7177D589-538F-4AF7-BF08-8EF15A6C90A5}"/>
                    </a:ext>
                  </a:extLst>
                </p:cNvPr>
                <p:cNvSpPr/>
                <p:nvPr/>
              </p:nvSpPr>
              <p:spPr>
                <a:xfrm>
                  <a:off x="20559011" y="-2265145"/>
                  <a:ext cx="2796947" cy="284944"/>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Callout: Right Arrow 37">
                  <a:extLst>
                    <a:ext uri="{FF2B5EF4-FFF2-40B4-BE49-F238E27FC236}">
                      <a16:creationId xmlns:a16="http://schemas.microsoft.com/office/drawing/2014/main" id="{1C7DA999-01E6-42A2-9ACC-BCAFB4099CA7}"/>
                    </a:ext>
                  </a:extLst>
                </p:cNvPr>
                <p:cNvSpPr/>
                <p:nvPr/>
              </p:nvSpPr>
              <p:spPr>
                <a:xfrm>
                  <a:off x="19909475" y="-2306029"/>
                  <a:ext cx="649536" cy="366712"/>
                </a:xfrm>
                <a:prstGeom prst="rightArrow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A</a:t>
                  </a:r>
                </a:p>
              </p:txBody>
            </p:sp>
          </p:grpSp>
          <p:grpSp>
            <p:nvGrpSpPr>
              <p:cNvPr id="9" name="Highlight View Action">
                <a:extLst>
                  <a:ext uri="{FF2B5EF4-FFF2-40B4-BE49-F238E27FC236}">
                    <a16:creationId xmlns:a16="http://schemas.microsoft.com/office/drawing/2014/main" id="{818AA8D1-26C6-4E55-BE86-CC3E1E31691F}"/>
                  </a:ext>
                </a:extLst>
              </p:cNvPr>
              <p:cNvGrpSpPr/>
              <p:nvPr/>
            </p:nvGrpSpPr>
            <p:grpSpPr>
              <a:xfrm>
                <a:off x="9730600" y="3180556"/>
                <a:ext cx="1425556" cy="366712"/>
                <a:chOff x="22115702" y="-1264984"/>
                <a:chExt cx="1425556" cy="366712"/>
              </a:xfrm>
            </p:grpSpPr>
            <p:sp>
              <p:nvSpPr>
                <p:cNvPr id="33" name="Rectangle 32">
                  <a:extLst>
                    <a:ext uri="{FF2B5EF4-FFF2-40B4-BE49-F238E27FC236}">
                      <a16:creationId xmlns:a16="http://schemas.microsoft.com/office/drawing/2014/main" id="{FE146BFC-2AEB-4955-B43A-53DD6A02F45B}"/>
                    </a:ext>
                  </a:extLst>
                </p:cNvPr>
                <p:cNvSpPr/>
                <p:nvPr/>
              </p:nvSpPr>
              <p:spPr>
                <a:xfrm>
                  <a:off x="22774496" y="-1222915"/>
                  <a:ext cx="766762" cy="282575"/>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Callout: Right Arrow 39">
                  <a:extLst>
                    <a:ext uri="{FF2B5EF4-FFF2-40B4-BE49-F238E27FC236}">
                      <a16:creationId xmlns:a16="http://schemas.microsoft.com/office/drawing/2014/main" id="{2AE08B81-5C95-4B29-8244-89AB28185044}"/>
                    </a:ext>
                  </a:extLst>
                </p:cNvPr>
                <p:cNvSpPr/>
                <p:nvPr/>
              </p:nvSpPr>
              <p:spPr>
                <a:xfrm>
                  <a:off x="22115702" y="-1264984"/>
                  <a:ext cx="649536" cy="366712"/>
                </a:xfrm>
                <a:prstGeom prst="rightArrow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B</a:t>
                  </a:r>
                </a:p>
              </p:txBody>
            </p:sp>
          </p:grpSp>
        </p:grpSp>
        <p:grpSp>
          <p:nvGrpSpPr>
            <p:cNvPr id="85" name="Service Pack 2 GUI">
              <a:extLst>
                <a:ext uri="{FF2B5EF4-FFF2-40B4-BE49-F238E27FC236}">
                  <a16:creationId xmlns:a16="http://schemas.microsoft.com/office/drawing/2014/main" id="{E3C6F86E-41B5-4CE2-7297-47263F634379}"/>
                </a:ext>
              </a:extLst>
            </p:cNvPr>
            <p:cNvGrpSpPr/>
            <p:nvPr/>
          </p:nvGrpSpPr>
          <p:grpSpPr>
            <a:xfrm>
              <a:off x="930190" y="0"/>
              <a:ext cx="10331621" cy="1893967"/>
              <a:chOff x="930190" y="0"/>
              <a:chExt cx="10331621" cy="1893967"/>
            </a:xfrm>
          </p:grpSpPr>
          <p:pic>
            <p:nvPicPr>
              <p:cNvPr id="86" name="Auto Refresh and Instance Download" descr="Graphical user interface, text&#10;&#10;Description automatically generated">
                <a:extLst>
                  <a:ext uri="{FF2B5EF4-FFF2-40B4-BE49-F238E27FC236}">
                    <a16:creationId xmlns:a16="http://schemas.microsoft.com/office/drawing/2014/main" id="{6619E6C4-5285-E88E-99CE-C665A087BE17}"/>
                  </a:ext>
                </a:extLst>
              </p:cNvPr>
              <p:cNvPicPr>
                <a:picLocks noChangeAspect="1"/>
              </p:cNvPicPr>
              <p:nvPr/>
            </p:nvPicPr>
            <p:blipFill rotWithShape="1">
              <a:blip r:embed="rId4">
                <a:extLst>
                  <a:ext uri="{28A0092B-C50C-407E-A947-70E740481C1C}">
                    <a14:useLocalDpi xmlns:a14="http://schemas.microsoft.com/office/drawing/2010/main" val="0"/>
                  </a:ext>
                </a:extLst>
              </a:blip>
              <a:srcRect l="80239" t="22646" r="9835" b="72383"/>
              <a:stretch/>
            </p:blipFill>
            <p:spPr>
              <a:xfrm>
                <a:off x="9220200" y="1553053"/>
                <a:ext cx="1025525" cy="340914"/>
              </a:xfrm>
              <a:prstGeom prst="rect">
                <a:avLst/>
              </a:prstGeom>
            </p:spPr>
          </p:pic>
          <p:pic>
            <p:nvPicPr>
              <p:cNvPr id="98" name="Top Bar" descr="Graphical user interface, text&#10;&#10;Description automatically generated">
                <a:extLst>
                  <a:ext uri="{FF2B5EF4-FFF2-40B4-BE49-F238E27FC236}">
                    <a16:creationId xmlns:a16="http://schemas.microsoft.com/office/drawing/2014/main" id="{7BBFC0CD-5534-FBC8-D712-1C158E1A2DA8}"/>
                  </a:ext>
                </a:extLst>
              </p:cNvPr>
              <p:cNvPicPr>
                <a:picLocks noChangeAspect="1"/>
              </p:cNvPicPr>
              <p:nvPr/>
            </p:nvPicPr>
            <p:blipFill rotWithShape="1">
              <a:blip r:embed="rId4">
                <a:extLst>
                  <a:ext uri="{28A0092B-C50C-407E-A947-70E740481C1C}">
                    <a14:useLocalDpi xmlns:a14="http://schemas.microsoft.com/office/drawing/2010/main" val="0"/>
                  </a:ext>
                </a:extLst>
              </a:blip>
              <a:srcRect b="88481"/>
              <a:stretch/>
            </p:blipFill>
            <p:spPr>
              <a:xfrm>
                <a:off x="930190" y="0"/>
                <a:ext cx="10331621" cy="789949"/>
              </a:xfrm>
              <a:prstGeom prst="rect">
                <a:avLst/>
              </a:prstGeom>
            </p:spPr>
          </p:pic>
        </p:grpSp>
      </p:grpSp>
      <p:grpSp>
        <p:nvGrpSpPr>
          <p:cNvPr id="17" name="Action Menu Options">
            <a:extLst>
              <a:ext uri="{FF2B5EF4-FFF2-40B4-BE49-F238E27FC236}">
                <a16:creationId xmlns:a16="http://schemas.microsoft.com/office/drawing/2014/main" id="{BB100D2D-F006-A9DA-6323-FE063A17D7CD}"/>
              </a:ext>
            </a:extLst>
          </p:cNvPr>
          <p:cNvGrpSpPr/>
          <p:nvPr/>
        </p:nvGrpSpPr>
        <p:grpSpPr>
          <a:xfrm>
            <a:off x="930190" y="0"/>
            <a:ext cx="10331621" cy="6858404"/>
            <a:chOff x="930190" y="0"/>
            <a:chExt cx="10331621" cy="6858404"/>
          </a:xfrm>
        </p:grpSpPr>
        <p:pic>
          <p:nvPicPr>
            <p:cNvPr id="23" name="Action Menu Options" descr="Graphical user interface&#10;&#10;Description automatically generated with medium confidence">
              <a:extLst>
                <a:ext uri="{FF2B5EF4-FFF2-40B4-BE49-F238E27FC236}">
                  <a16:creationId xmlns:a16="http://schemas.microsoft.com/office/drawing/2014/main" id="{E05D6BEE-F377-4796-8C3D-76B069E943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0190" y="404"/>
              <a:ext cx="10331621" cy="6858000"/>
            </a:xfrm>
            <a:prstGeom prst="rect">
              <a:avLst/>
            </a:prstGeom>
          </p:spPr>
        </p:pic>
        <p:grpSp>
          <p:nvGrpSpPr>
            <p:cNvPr id="102" name="Service Pack 2 GUI">
              <a:extLst>
                <a:ext uri="{FF2B5EF4-FFF2-40B4-BE49-F238E27FC236}">
                  <a16:creationId xmlns:a16="http://schemas.microsoft.com/office/drawing/2014/main" id="{2ED5D102-3196-A426-8EB5-22544C365CC8}"/>
                </a:ext>
              </a:extLst>
            </p:cNvPr>
            <p:cNvGrpSpPr/>
            <p:nvPr/>
          </p:nvGrpSpPr>
          <p:grpSpPr>
            <a:xfrm>
              <a:off x="930190" y="0"/>
              <a:ext cx="10331621" cy="1893967"/>
              <a:chOff x="930190" y="0"/>
              <a:chExt cx="10331621" cy="1893967"/>
            </a:xfrm>
          </p:grpSpPr>
          <p:pic>
            <p:nvPicPr>
              <p:cNvPr id="103" name="Auto Refresh and Instance Download" descr="Graphical user interface, text&#10;&#10;Description automatically generated">
                <a:extLst>
                  <a:ext uri="{FF2B5EF4-FFF2-40B4-BE49-F238E27FC236}">
                    <a16:creationId xmlns:a16="http://schemas.microsoft.com/office/drawing/2014/main" id="{DC9F69AB-22AE-73D0-9B6D-6F3A59227AE0}"/>
                  </a:ext>
                </a:extLst>
              </p:cNvPr>
              <p:cNvPicPr>
                <a:picLocks noChangeAspect="1"/>
              </p:cNvPicPr>
              <p:nvPr/>
            </p:nvPicPr>
            <p:blipFill rotWithShape="1">
              <a:blip r:embed="rId4">
                <a:extLst>
                  <a:ext uri="{28A0092B-C50C-407E-A947-70E740481C1C}">
                    <a14:useLocalDpi xmlns:a14="http://schemas.microsoft.com/office/drawing/2010/main" val="0"/>
                  </a:ext>
                </a:extLst>
              </a:blip>
              <a:srcRect l="80239" t="22646" r="9835" b="72383"/>
              <a:stretch/>
            </p:blipFill>
            <p:spPr>
              <a:xfrm>
                <a:off x="9220200" y="1553053"/>
                <a:ext cx="1025525" cy="340914"/>
              </a:xfrm>
              <a:prstGeom prst="rect">
                <a:avLst/>
              </a:prstGeom>
            </p:spPr>
          </p:pic>
          <p:pic>
            <p:nvPicPr>
              <p:cNvPr id="104" name="Top Bar" descr="Graphical user interface, text&#10;&#10;Description automatically generated">
                <a:extLst>
                  <a:ext uri="{FF2B5EF4-FFF2-40B4-BE49-F238E27FC236}">
                    <a16:creationId xmlns:a16="http://schemas.microsoft.com/office/drawing/2014/main" id="{5B4CB657-BB85-7BC0-1894-980521E177CA}"/>
                  </a:ext>
                </a:extLst>
              </p:cNvPr>
              <p:cNvPicPr>
                <a:picLocks noChangeAspect="1"/>
              </p:cNvPicPr>
              <p:nvPr/>
            </p:nvPicPr>
            <p:blipFill rotWithShape="1">
              <a:blip r:embed="rId4">
                <a:extLst>
                  <a:ext uri="{28A0092B-C50C-407E-A947-70E740481C1C}">
                    <a14:useLocalDpi xmlns:a14="http://schemas.microsoft.com/office/drawing/2010/main" val="0"/>
                  </a:ext>
                </a:extLst>
              </a:blip>
              <a:srcRect b="88481"/>
              <a:stretch/>
            </p:blipFill>
            <p:spPr>
              <a:xfrm>
                <a:off x="930190" y="0"/>
                <a:ext cx="10331621" cy="789949"/>
              </a:xfrm>
              <a:prstGeom prst="rect">
                <a:avLst/>
              </a:prstGeom>
            </p:spPr>
          </p:pic>
        </p:grpSp>
      </p:grpSp>
      <p:grpSp>
        <p:nvGrpSpPr>
          <p:cNvPr id="19" name="Highlight Scheduling Options">
            <a:extLst>
              <a:ext uri="{FF2B5EF4-FFF2-40B4-BE49-F238E27FC236}">
                <a16:creationId xmlns:a16="http://schemas.microsoft.com/office/drawing/2014/main" id="{52370595-3F06-42B2-8441-2CA5C05E3665}"/>
              </a:ext>
            </a:extLst>
          </p:cNvPr>
          <p:cNvGrpSpPr/>
          <p:nvPr/>
        </p:nvGrpSpPr>
        <p:grpSpPr>
          <a:xfrm>
            <a:off x="10065304" y="3466997"/>
            <a:ext cx="1080825" cy="623387"/>
            <a:chOff x="10065604" y="2628797"/>
            <a:chExt cx="1080825" cy="623387"/>
          </a:xfrm>
        </p:grpSpPr>
        <p:sp>
          <p:nvSpPr>
            <p:cNvPr id="65" name="Arrow: Right 64">
              <a:extLst>
                <a:ext uri="{FF2B5EF4-FFF2-40B4-BE49-F238E27FC236}">
                  <a16:creationId xmlns:a16="http://schemas.microsoft.com/office/drawing/2014/main" id="{F9FDB079-6980-4B7D-8F1C-AAAC29C56DD1}"/>
                </a:ext>
              </a:extLst>
            </p:cNvPr>
            <p:cNvSpPr>
              <a:spLocks noChangeAspect="1"/>
            </p:cNvSpPr>
            <p:nvPr/>
          </p:nvSpPr>
          <p:spPr>
            <a:xfrm>
              <a:off x="10065604" y="2687297"/>
              <a:ext cx="301752" cy="188353"/>
            </a:xfrm>
            <a:prstGeom prst="rightArrow">
              <a:avLst>
                <a:gd name="adj1" fmla="val 50000"/>
                <a:gd name="adj2" fmla="val 89474"/>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Rectangle 95">
              <a:extLst>
                <a:ext uri="{FF2B5EF4-FFF2-40B4-BE49-F238E27FC236}">
                  <a16:creationId xmlns:a16="http://schemas.microsoft.com/office/drawing/2014/main" id="{A3CED862-C32B-4BA9-A7FD-B098F38F84DE}"/>
                </a:ext>
              </a:extLst>
            </p:cNvPr>
            <p:cNvSpPr/>
            <p:nvPr/>
          </p:nvSpPr>
          <p:spPr>
            <a:xfrm>
              <a:off x="10388596" y="2628797"/>
              <a:ext cx="757833" cy="312739"/>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Rectangle 96">
              <a:extLst>
                <a:ext uri="{FF2B5EF4-FFF2-40B4-BE49-F238E27FC236}">
                  <a16:creationId xmlns:a16="http://schemas.microsoft.com/office/drawing/2014/main" id="{2345D452-CB19-4875-A986-13D068FD43AE}"/>
                </a:ext>
              </a:extLst>
            </p:cNvPr>
            <p:cNvSpPr/>
            <p:nvPr/>
          </p:nvSpPr>
          <p:spPr>
            <a:xfrm>
              <a:off x="10388596" y="2939445"/>
              <a:ext cx="757833" cy="312739"/>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Arrow: Right 73">
              <a:extLst>
                <a:ext uri="{FF2B5EF4-FFF2-40B4-BE49-F238E27FC236}">
                  <a16:creationId xmlns:a16="http://schemas.microsoft.com/office/drawing/2014/main" id="{C186B6E5-546C-4AB5-A360-AD4B9C2F966C}"/>
                </a:ext>
              </a:extLst>
            </p:cNvPr>
            <p:cNvSpPr>
              <a:spLocks noChangeAspect="1"/>
            </p:cNvSpPr>
            <p:nvPr/>
          </p:nvSpPr>
          <p:spPr>
            <a:xfrm>
              <a:off x="10065604" y="2977378"/>
              <a:ext cx="301752" cy="188353"/>
            </a:xfrm>
            <a:prstGeom prst="rightArrow">
              <a:avLst>
                <a:gd name="adj1" fmla="val 50000"/>
                <a:gd name="adj2" fmla="val 89474"/>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7" name="Highlight Details">
            <a:extLst>
              <a:ext uri="{FF2B5EF4-FFF2-40B4-BE49-F238E27FC236}">
                <a16:creationId xmlns:a16="http://schemas.microsoft.com/office/drawing/2014/main" id="{82D448ED-FCD9-4D26-A154-80B2B6E77874}"/>
              </a:ext>
            </a:extLst>
          </p:cNvPr>
          <p:cNvGrpSpPr/>
          <p:nvPr/>
        </p:nvGrpSpPr>
        <p:grpSpPr>
          <a:xfrm>
            <a:off x="10065304" y="4019058"/>
            <a:ext cx="1081184" cy="324835"/>
            <a:chOff x="10067828" y="2629201"/>
            <a:chExt cx="1081184" cy="324835"/>
          </a:xfrm>
        </p:grpSpPr>
        <p:sp>
          <p:nvSpPr>
            <p:cNvPr id="88" name="Rectangle 87">
              <a:extLst>
                <a:ext uri="{FF2B5EF4-FFF2-40B4-BE49-F238E27FC236}">
                  <a16:creationId xmlns:a16="http://schemas.microsoft.com/office/drawing/2014/main" id="{BE3B3F99-D290-4F2F-9C8B-EC111F88E7DD}"/>
                </a:ext>
              </a:extLst>
            </p:cNvPr>
            <p:cNvSpPr/>
            <p:nvPr/>
          </p:nvSpPr>
          <p:spPr>
            <a:xfrm>
              <a:off x="10391179" y="2629201"/>
              <a:ext cx="757833" cy="324835"/>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Arrow: Right 88">
              <a:extLst>
                <a:ext uri="{FF2B5EF4-FFF2-40B4-BE49-F238E27FC236}">
                  <a16:creationId xmlns:a16="http://schemas.microsoft.com/office/drawing/2014/main" id="{2C05423C-107E-4F16-9752-2CFA93A61871}"/>
                </a:ext>
              </a:extLst>
            </p:cNvPr>
            <p:cNvSpPr>
              <a:spLocks noChangeAspect="1"/>
            </p:cNvSpPr>
            <p:nvPr/>
          </p:nvSpPr>
          <p:spPr>
            <a:xfrm>
              <a:off x="10067828" y="2700101"/>
              <a:ext cx="301752" cy="188353"/>
            </a:xfrm>
            <a:prstGeom prst="rightArrow">
              <a:avLst>
                <a:gd name="adj1" fmla="val 50000"/>
                <a:gd name="adj2" fmla="val 89474"/>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0" name="Highlight Delete">
            <a:extLst>
              <a:ext uri="{FF2B5EF4-FFF2-40B4-BE49-F238E27FC236}">
                <a16:creationId xmlns:a16="http://schemas.microsoft.com/office/drawing/2014/main" id="{7CAFF2BD-6D88-46AA-9632-648F4D78A723}"/>
              </a:ext>
            </a:extLst>
          </p:cNvPr>
          <p:cNvGrpSpPr/>
          <p:nvPr/>
        </p:nvGrpSpPr>
        <p:grpSpPr>
          <a:xfrm>
            <a:off x="10079093" y="4292215"/>
            <a:ext cx="1067395" cy="324835"/>
            <a:chOff x="10081617" y="2629201"/>
            <a:chExt cx="1067395" cy="324835"/>
          </a:xfrm>
        </p:grpSpPr>
        <p:sp>
          <p:nvSpPr>
            <p:cNvPr id="91" name="Rectangle 90">
              <a:extLst>
                <a:ext uri="{FF2B5EF4-FFF2-40B4-BE49-F238E27FC236}">
                  <a16:creationId xmlns:a16="http://schemas.microsoft.com/office/drawing/2014/main" id="{F9556DE6-E24D-4646-9312-44B54FFE55E7}"/>
                </a:ext>
              </a:extLst>
            </p:cNvPr>
            <p:cNvSpPr/>
            <p:nvPr/>
          </p:nvSpPr>
          <p:spPr>
            <a:xfrm>
              <a:off x="10391179" y="2629201"/>
              <a:ext cx="757833" cy="324835"/>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Arrow: Right 91">
              <a:extLst>
                <a:ext uri="{FF2B5EF4-FFF2-40B4-BE49-F238E27FC236}">
                  <a16:creationId xmlns:a16="http://schemas.microsoft.com/office/drawing/2014/main" id="{4232A9CD-2C2E-46DE-A982-8C36BD59DBF1}"/>
                </a:ext>
              </a:extLst>
            </p:cNvPr>
            <p:cNvSpPr>
              <a:spLocks noChangeAspect="1"/>
            </p:cNvSpPr>
            <p:nvPr/>
          </p:nvSpPr>
          <p:spPr>
            <a:xfrm>
              <a:off x="10081617" y="2697324"/>
              <a:ext cx="301752" cy="188353"/>
            </a:xfrm>
            <a:prstGeom prst="rightArrow">
              <a:avLst>
                <a:gd name="adj1" fmla="val 50000"/>
                <a:gd name="adj2" fmla="val 89474"/>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3" name="Highlight Delete">
            <a:extLst>
              <a:ext uri="{FF2B5EF4-FFF2-40B4-BE49-F238E27FC236}">
                <a16:creationId xmlns:a16="http://schemas.microsoft.com/office/drawing/2014/main" id="{2090D15B-9778-409D-A1D6-86A7D8F524B2}"/>
              </a:ext>
            </a:extLst>
          </p:cNvPr>
          <p:cNvGrpSpPr/>
          <p:nvPr/>
        </p:nvGrpSpPr>
        <p:grpSpPr>
          <a:xfrm>
            <a:off x="807111" y="2305051"/>
            <a:ext cx="817656" cy="1140617"/>
            <a:chOff x="10345377" y="2610236"/>
            <a:chExt cx="817656" cy="1140617"/>
          </a:xfrm>
        </p:grpSpPr>
        <p:sp>
          <p:nvSpPr>
            <p:cNvPr id="94" name="Rectangle 93">
              <a:extLst>
                <a:ext uri="{FF2B5EF4-FFF2-40B4-BE49-F238E27FC236}">
                  <a16:creationId xmlns:a16="http://schemas.microsoft.com/office/drawing/2014/main" id="{EC84EA96-AFB3-4192-86BC-0FEB2D0C25CD}"/>
                </a:ext>
              </a:extLst>
            </p:cNvPr>
            <p:cNvSpPr/>
            <p:nvPr/>
          </p:nvSpPr>
          <p:spPr>
            <a:xfrm>
              <a:off x="10883672" y="2610236"/>
              <a:ext cx="279361" cy="1140617"/>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Arrow: Right 94">
              <a:extLst>
                <a:ext uri="{FF2B5EF4-FFF2-40B4-BE49-F238E27FC236}">
                  <a16:creationId xmlns:a16="http://schemas.microsoft.com/office/drawing/2014/main" id="{0BA5DE8E-6836-4AAD-B3F2-93CF6B00E2D3}"/>
                </a:ext>
              </a:extLst>
            </p:cNvPr>
            <p:cNvSpPr/>
            <p:nvPr/>
          </p:nvSpPr>
          <p:spPr>
            <a:xfrm>
              <a:off x="10345377" y="3015362"/>
              <a:ext cx="520403" cy="324835"/>
            </a:xfrm>
            <a:prstGeom prst="rightArrow">
              <a:avLst>
                <a:gd name="adj1" fmla="val 50000"/>
                <a:gd name="adj2" fmla="val 89474"/>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7" name="On the Instances screen...">
            <a:extLst>
              <a:ext uri="{FF2B5EF4-FFF2-40B4-BE49-F238E27FC236}">
                <a16:creationId xmlns:a16="http://schemas.microsoft.com/office/drawing/2014/main" id="{FD99B921-8D04-4D49-BCF5-A9D71DCB7989}"/>
              </a:ext>
            </a:extLst>
          </p:cNvPr>
          <p:cNvSpPr/>
          <p:nvPr/>
        </p:nvSpPr>
        <p:spPr>
          <a:xfrm>
            <a:off x="1524" y="6135624"/>
            <a:ext cx="12188952" cy="722376"/>
          </a:xfrm>
          <a:prstGeom prst="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dirty="0"/>
              <a:t>On the </a:t>
            </a:r>
            <a:r>
              <a:rPr lang="en-US" b="1" dirty="0"/>
              <a:t>Instances</a:t>
            </a:r>
            <a:r>
              <a:rPr lang="en-US" dirty="0"/>
              <a:t> screen, you will see reports that have finished running, are scheduled to run on a future date, or failed to complete.</a:t>
            </a:r>
          </a:p>
        </p:txBody>
      </p:sp>
      <p:sp>
        <p:nvSpPr>
          <p:cNvPr id="105" name="To see status updates for reports that are currently running, you will need to either enable the Auto Refresh option (A) or click on the Refresh button (B) to manually check for updates.">
            <a:extLst>
              <a:ext uri="{FF2B5EF4-FFF2-40B4-BE49-F238E27FC236}">
                <a16:creationId xmlns:a16="http://schemas.microsoft.com/office/drawing/2014/main" id="{5CE1F2AE-579A-183C-02DA-F9DBF8EAE5E8}"/>
              </a:ext>
            </a:extLst>
          </p:cNvPr>
          <p:cNvSpPr/>
          <p:nvPr/>
        </p:nvSpPr>
        <p:spPr>
          <a:xfrm>
            <a:off x="1524" y="6135624"/>
            <a:ext cx="12188952" cy="722376"/>
          </a:xfrm>
          <a:prstGeom prst="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i="0" dirty="0"/>
              <a:t>To see status updates for reports that are currently running, you will need to either enable the </a:t>
            </a:r>
            <a:r>
              <a:rPr lang="en-US" b="1" i="0" dirty="0"/>
              <a:t>Auto Refresh</a:t>
            </a:r>
            <a:r>
              <a:rPr lang="en-US" b="0" i="0" dirty="0"/>
              <a:t> option (A) or click on the </a:t>
            </a:r>
            <a:r>
              <a:rPr lang="en-US" b="1" i="0" dirty="0"/>
              <a:t>Refresh</a:t>
            </a:r>
            <a:r>
              <a:rPr lang="en-US" b="0" i="0" dirty="0"/>
              <a:t> button (B) to manually check for updates.</a:t>
            </a:r>
            <a:endParaRPr lang="en-US" i="0" dirty="0"/>
          </a:p>
        </p:txBody>
      </p:sp>
      <p:sp>
        <p:nvSpPr>
          <p:cNvPr id="48" name="By default, only reports scheduled within the last two...">
            <a:extLst>
              <a:ext uri="{FF2B5EF4-FFF2-40B4-BE49-F238E27FC236}">
                <a16:creationId xmlns:a16="http://schemas.microsoft.com/office/drawing/2014/main" id="{62C39375-956E-43FC-8FC7-11095E280707}"/>
              </a:ext>
            </a:extLst>
          </p:cNvPr>
          <p:cNvSpPr/>
          <p:nvPr/>
        </p:nvSpPr>
        <p:spPr>
          <a:xfrm>
            <a:off x="1524" y="6135624"/>
            <a:ext cx="12188952" cy="722376"/>
          </a:xfrm>
          <a:prstGeom prst="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By default, only reports scheduled within the last two days will be displayed. To see older reports, you will need to update the </a:t>
            </a:r>
            <a:r>
              <a:rPr lang="en-US" b="1" dirty="0"/>
              <a:t>Instance Time</a:t>
            </a:r>
            <a:r>
              <a:rPr lang="en-US" b="0" dirty="0"/>
              <a:t>.</a:t>
            </a:r>
            <a:endParaRPr lang="en-US" i="0" dirty="0"/>
          </a:p>
        </p:txBody>
      </p:sp>
      <p:sp>
        <p:nvSpPr>
          <p:cNvPr id="49" name="Other filters can also be updated. For example...">
            <a:extLst>
              <a:ext uri="{FF2B5EF4-FFF2-40B4-BE49-F238E27FC236}">
                <a16:creationId xmlns:a16="http://schemas.microsoft.com/office/drawing/2014/main" id="{96264DD0-D99C-4FAB-9558-A33D1AC98682}"/>
              </a:ext>
            </a:extLst>
          </p:cNvPr>
          <p:cNvSpPr/>
          <p:nvPr/>
        </p:nvSpPr>
        <p:spPr>
          <a:xfrm>
            <a:off x="1524" y="6135624"/>
            <a:ext cx="12188952" cy="722376"/>
          </a:xfrm>
          <a:prstGeom prst="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Other filters can also be updated. For example, you could choose to search for Microsoft Excel files.</a:t>
            </a:r>
          </a:p>
        </p:txBody>
      </p:sp>
      <p:sp>
        <p:nvSpPr>
          <p:cNvPr id="50" name="Clicking on Go will apply your filters...">
            <a:extLst>
              <a:ext uri="{FF2B5EF4-FFF2-40B4-BE49-F238E27FC236}">
                <a16:creationId xmlns:a16="http://schemas.microsoft.com/office/drawing/2014/main" id="{CA11211C-8E75-485B-9C25-5FCF684D2669}"/>
              </a:ext>
            </a:extLst>
          </p:cNvPr>
          <p:cNvSpPr/>
          <p:nvPr/>
        </p:nvSpPr>
        <p:spPr>
          <a:xfrm>
            <a:off x="1524" y="6135624"/>
            <a:ext cx="12188952" cy="722376"/>
          </a:xfrm>
          <a:prstGeom prst="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lvl="0">
              <a:defRPr/>
            </a:pPr>
            <a:r>
              <a:rPr lang="en-US" dirty="0"/>
              <a:t>Clicking on </a:t>
            </a:r>
            <a:r>
              <a:rPr lang="en-US" b="1" dirty="0"/>
              <a:t>Go</a:t>
            </a:r>
            <a:r>
              <a:rPr lang="en-US" dirty="0"/>
              <a:t> will apply your filters, displaying any scheduled reports that match the search criteria.</a:t>
            </a:r>
          </a:p>
        </p:txBody>
      </p:sp>
      <p:sp>
        <p:nvSpPr>
          <p:cNvPr id="51" name="A report with the status Success can be downloaded by...">
            <a:extLst>
              <a:ext uri="{FF2B5EF4-FFF2-40B4-BE49-F238E27FC236}">
                <a16:creationId xmlns:a16="http://schemas.microsoft.com/office/drawing/2014/main" id="{0ACA2E1E-A2F4-47CA-9C04-1FA850AEC41C}"/>
              </a:ext>
            </a:extLst>
          </p:cNvPr>
          <p:cNvSpPr/>
          <p:nvPr/>
        </p:nvSpPr>
        <p:spPr>
          <a:xfrm>
            <a:off x="1524" y="6135624"/>
            <a:ext cx="12188952" cy="722376"/>
          </a:xfrm>
          <a:prstGeom prst="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defRPr/>
            </a:pPr>
            <a:r>
              <a:rPr lang="en-US" dirty="0"/>
              <a:t>A report with the status </a:t>
            </a:r>
            <a:r>
              <a:rPr lang="en-US" b="1" dirty="0"/>
              <a:t>Success</a:t>
            </a:r>
            <a:r>
              <a:rPr lang="en-US" dirty="0"/>
              <a:t> can be downloaded by clicking on its name (A) or selecting </a:t>
            </a:r>
            <a:r>
              <a:rPr lang="en-US" b="1" dirty="0"/>
              <a:t>View</a:t>
            </a:r>
            <a:r>
              <a:rPr lang="en-US" dirty="0"/>
              <a:t> from the actions menu (B). PDF files will open in a new web browser tab or PDF reader application and need to be saved from there.</a:t>
            </a:r>
          </a:p>
        </p:txBody>
      </p:sp>
      <p:sp>
        <p:nvSpPr>
          <p:cNvPr id="64" name="In addition to downloading reports...">
            <a:extLst>
              <a:ext uri="{FF2B5EF4-FFF2-40B4-BE49-F238E27FC236}">
                <a16:creationId xmlns:a16="http://schemas.microsoft.com/office/drawing/2014/main" id="{C171ABBD-5ECB-4585-8FC2-707DFCC308D9}"/>
              </a:ext>
            </a:extLst>
          </p:cNvPr>
          <p:cNvSpPr/>
          <p:nvPr/>
        </p:nvSpPr>
        <p:spPr>
          <a:xfrm>
            <a:off x="1524" y="6135624"/>
            <a:ext cx="12188952" cy="722376"/>
          </a:xfrm>
          <a:prstGeom prst="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lvl="0">
              <a:defRPr/>
            </a:pPr>
            <a:r>
              <a:rPr lang="en-US" dirty="0"/>
              <a:t>In addition to downloading reports, you can also select the </a:t>
            </a:r>
            <a:r>
              <a:rPr lang="en-US" b="1" dirty="0"/>
              <a:t>Run Now</a:t>
            </a:r>
            <a:r>
              <a:rPr lang="en-US" dirty="0"/>
              <a:t> or </a:t>
            </a:r>
            <a:r>
              <a:rPr lang="en-US" b="1" dirty="0"/>
              <a:t>Reschedule</a:t>
            </a:r>
            <a:r>
              <a:rPr lang="en-US" dirty="0"/>
              <a:t> options to quickly re-run a previously scheduled report.</a:t>
            </a:r>
          </a:p>
        </p:txBody>
      </p:sp>
      <p:sp>
        <p:nvSpPr>
          <p:cNvPr id="67" name="Selecting Details will display additional information about a folder/report.">
            <a:extLst>
              <a:ext uri="{FF2B5EF4-FFF2-40B4-BE49-F238E27FC236}">
                <a16:creationId xmlns:a16="http://schemas.microsoft.com/office/drawing/2014/main" id="{EC128A6D-0589-4270-87F7-81AD595F0F33}"/>
              </a:ext>
            </a:extLst>
          </p:cNvPr>
          <p:cNvSpPr/>
          <p:nvPr/>
        </p:nvSpPr>
        <p:spPr>
          <a:xfrm>
            <a:off x="1524" y="6135624"/>
            <a:ext cx="12188952" cy="722376"/>
          </a:xfrm>
          <a:prstGeom prst="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a:buClr>
                <a:schemeClr val="bg1"/>
              </a:buClr>
            </a:pPr>
            <a:r>
              <a:rPr lang="en-US" dirty="0"/>
              <a:t>Selecting </a:t>
            </a:r>
            <a:r>
              <a:rPr lang="en-US" b="1" dirty="0"/>
              <a:t>Details</a:t>
            </a:r>
            <a:r>
              <a:rPr lang="en-US" dirty="0"/>
              <a:t> will display additional information about a report.</a:t>
            </a:r>
          </a:p>
        </p:txBody>
      </p:sp>
      <p:sp>
        <p:nvSpPr>
          <p:cNvPr id="72" name="Unneeded reports can be manually deleted...">
            <a:extLst>
              <a:ext uri="{FF2B5EF4-FFF2-40B4-BE49-F238E27FC236}">
                <a16:creationId xmlns:a16="http://schemas.microsoft.com/office/drawing/2014/main" id="{7BC4C998-394E-4F01-9BA2-DFF683B02FFF}"/>
              </a:ext>
            </a:extLst>
          </p:cNvPr>
          <p:cNvSpPr/>
          <p:nvPr/>
        </p:nvSpPr>
        <p:spPr>
          <a:xfrm>
            <a:off x="1524" y="6135624"/>
            <a:ext cx="12188952" cy="722376"/>
          </a:xfrm>
          <a:prstGeom prst="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lvl="0">
              <a:defRPr/>
            </a:pPr>
            <a:r>
              <a:rPr lang="en-US" dirty="0"/>
              <a:t>Unneeded reports can be manually deleted. Deleting a report from the Instances screen </a:t>
            </a:r>
            <a:r>
              <a:rPr lang="en-US" u="sng" dirty="0"/>
              <a:t>will not</a:t>
            </a:r>
            <a:r>
              <a:rPr lang="en-US" dirty="0"/>
              <a:t> delete the same report from your BI Inbox.</a:t>
            </a:r>
          </a:p>
        </p:txBody>
      </p:sp>
      <p:sp>
        <p:nvSpPr>
          <p:cNvPr id="73" name="Checking the box next to multiple reports lets you delete or re-run them together.">
            <a:extLst>
              <a:ext uri="{FF2B5EF4-FFF2-40B4-BE49-F238E27FC236}">
                <a16:creationId xmlns:a16="http://schemas.microsoft.com/office/drawing/2014/main" id="{1AE537F8-285B-4434-BE25-43D3751EC394}"/>
              </a:ext>
            </a:extLst>
          </p:cNvPr>
          <p:cNvSpPr/>
          <p:nvPr/>
        </p:nvSpPr>
        <p:spPr>
          <a:xfrm>
            <a:off x="1524" y="6135624"/>
            <a:ext cx="12188952" cy="722376"/>
          </a:xfrm>
          <a:prstGeom prst="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lvl="0">
              <a:defRPr/>
            </a:pPr>
            <a:r>
              <a:rPr lang="en-US" dirty="0"/>
              <a:t>Checking the box next to multiple reports lets you delete or re-run them together.</a:t>
            </a:r>
          </a:p>
        </p:txBody>
      </p:sp>
    </p:spTree>
    <p:extLst>
      <p:ext uri="{BB962C8B-B14F-4D97-AF65-F5344CB8AC3E}">
        <p14:creationId xmlns:p14="http://schemas.microsoft.com/office/powerpoint/2010/main" val="2105204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5"/>
                                        </p:tgtEl>
                                        <p:attrNameLst>
                                          <p:attrName>style.visibility</p:attrName>
                                        </p:attrNameLst>
                                      </p:cBhvr>
                                      <p:to>
                                        <p:strVal val="visible"/>
                                      </p:to>
                                    </p:set>
                                    <p:animEffect transition="in" filter="fade">
                                      <p:cBhvr>
                                        <p:cTn id="10" dur="500"/>
                                        <p:tgtEl>
                                          <p:spTgt spid="10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0"/>
                                        </p:tgtEl>
                                      </p:cBhvr>
                                    </p:animEffect>
                                    <p:set>
                                      <p:cBhvr>
                                        <p:cTn id="15" dur="1" fill="hold">
                                          <p:stCondLst>
                                            <p:cond delay="499"/>
                                          </p:stCondLst>
                                        </p:cTn>
                                        <p:tgtEl>
                                          <p:spTgt spid="20"/>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66"/>
                                        </p:tgtEl>
                                        <p:attrNameLst>
                                          <p:attrName>style.visibility</p:attrName>
                                        </p:attrNameLst>
                                      </p:cBhvr>
                                      <p:to>
                                        <p:strVal val="visible"/>
                                      </p:to>
                                    </p:set>
                                    <p:animEffect transition="in" filter="fade">
                                      <p:cBhvr>
                                        <p:cTn id="18" dur="500"/>
                                        <p:tgtEl>
                                          <p:spTgt spid="6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500"/>
                                        <p:tgtEl>
                                          <p:spTgt spid="4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fade">
                                      <p:cBhvr>
                                        <p:cTn id="29" dur="500"/>
                                        <p:tgtEl>
                                          <p:spTgt spid="4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500"/>
                                        <p:tgtEl>
                                          <p:spTgt spid="5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fade">
                                      <p:cBhvr>
                                        <p:cTn id="45" dur="500"/>
                                        <p:tgtEl>
                                          <p:spTgt spid="5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64"/>
                                        </p:tgtEl>
                                        <p:attrNameLst>
                                          <p:attrName>style.visibility</p:attrName>
                                        </p:attrNameLst>
                                      </p:cBhvr>
                                      <p:to>
                                        <p:strVal val="visible"/>
                                      </p:to>
                                    </p:set>
                                    <p:animEffect transition="in" filter="fade">
                                      <p:cBhvr>
                                        <p:cTn id="53" dur="500"/>
                                        <p:tgtEl>
                                          <p:spTgt spid="64"/>
                                        </p:tgtEl>
                                      </p:cBhvr>
                                    </p:animEffect>
                                  </p:childTnLst>
                                </p:cTn>
                              </p:par>
                              <p:par>
                                <p:cTn id="54" presetID="10" presetClass="entr" presetSubtype="0" fill="hold"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19"/>
                                        </p:tgtEl>
                                      </p:cBhvr>
                                    </p:animEffect>
                                    <p:set>
                                      <p:cBhvr>
                                        <p:cTn id="61" dur="1" fill="hold">
                                          <p:stCondLst>
                                            <p:cond delay="499"/>
                                          </p:stCondLst>
                                        </p:cTn>
                                        <p:tgtEl>
                                          <p:spTgt spid="19"/>
                                        </p:tgtEl>
                                        <p:attrNameLst>
                                          <p:attrName>style.visibility</p:attrName>
                                        </p:attrNameLst>
                                      </p:cBhvr>
                                      <p:to>
                                        <p:strVal val="hidden"/>
                                      </p:to>
                                    </p:set>
                                  </p:childTnLst>
                                </p:cTn>
                              </p:par>
                              <p:par>
                                <p:cTn id="62" presetID="10" presetClass="entr" presetSubtype="0" fill="hold" nodeType="withEffect">
                                  <p:stCondLst>
                                    <p:cond delay="0"/>
                                  </p:stCondLst>
                                  <p:childTnLst>
                                    <p:set>
                                      <p:cBhvr>
                                        <p:cTn id="63" dur="1" fill="hold">
                                          <p:stCondLst>
                                            <p:cond delay="0"/>
                                          </p:stCondLst>
                                        </p:cTn>
                                        <p:tgtEl>
                                          <p:spTgt spid="87"/>
                                        </p:tgtEl>
                                        <p:attrNameLst>
                                          <p:attrName>style.visibility</p:attrName>
                                        </p:attrNameLst>
                                      </p:cBhvr>
                                      <p:to>
                                        <p:strVal val="visible"/>
                                      </p:to>
                                    </p:set>
                                    <p:animEffect transition="in" filter="fade">
                                      <p:cBhvr>
                                        <p:cTn id="64" dur="500"/>
                                        <p:tgtEl>
                                          <p:spTgt spid="8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67"/>
                                        </p:tgtEl>
                                        <p:attrNameLst>
                                          <p:attrName>style.visibility</p:attrName>
                                        </p:attrNameLst>
                                      </p:cBhvr>
                                      <p:to>
                                        <p:strVal val="visible"/>
                                      </p:to>
                                    </p:set>
                                    <p:animEffect transition="in" filter="fade">
                                      <p:cBhvr>
                                        <p:cTn id="67" dur="500"/>
                                        <p:tgtEl>
                                          <p:spTgt spid="6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87"/>
                                        </p:tgtEl>
                                      </p:cBhvr>
                                    </p:animEffect>
                                    <p:set>
                                      <p:cBhvr>
                                        <p:cTn id="72" dur="1" fill="hold">
                                          <p:stCondLst>
                                            <p:cond delay="499"/>
                                          </p:stCondLst>
                                        </p:cTn>
                                        <p:tgtEl>
                                          <p:spTgt spid="87"/>
                                        </p:tgtEl>
                                        <p:attrNameLst>
                                          <p:attrName>style.visibility</p:attrName>
                                        </p:attrNameLst>
                                      </p:cBhvr>
                                      <p:to>
                                        <p:strVal val="hidden"/>
                                      </p:to>
                                    </p:set>
                                  </p:childTnLst>
                                </p:cTn>
                              </p:par>
                              <p:par>
                                <p:cTn id="73" presetID="10" presetClass="entr" presetSubtype="0" fill="hold" nodeType="withEffect">
                                  <p:stCondLst>
                                    <p:cond delay="0"/>
                                  </p:stCondLst>
                                  <p:childTnLst>
                                    <p:set>
                                      <p:cBhvr>
                                        <p:cTn id="74" dur="1" fill="hold">
                                          <p:stCondLst>
                                            <p:cond delay="0"/>
                                          </p:stCondLst>
                                        </p:cTn>
                                        <p:tgtEl>
                                          <p:spTgt spid="90"/>
                                        </p:tgtEl>
                                        <p:attrNameLst>
                                          <p:attrName>style.visibility</p:attrName>
                                        </p:attrNameLst>
                                      </p:cBhvr>
                                      <p:to>
                                        <p:strVal val="visible"/>
                                      </p:to>
                                    </p:set>
                                    <p:animEffect transition="in" filter="fade">
                                      <p:cBhvr>
                                        <p:cTn id="75" dur="500"/>
                                        <p:tgtEl>
                                          <p:spTgt spid="90"/>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72"/>
                                        </p:tgtEl>
                                        <p:attrNameLst>
                                          <p:attrName>style.visibility</p:attrName>
                                        </p:attrNameLst>
                                      </p:cBhvr>
                                      <p:to>
                                        <p:strVal val="visible"/>
                                      </p:to>
                                    </p:set>
                                    <p:animEffect transition="in" filter="fade">
                                      <p:cBhvr>
                                        <p:cTn id="78" dur="500"/>
                                        <p:tgtEl>
                                          <p:spTgt spid="72"/>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nodeType="clickEffect">
                                  <p:stCondLst>
                                    <p:cond delay="0"/>
                                  </p:stCondLst>
                                  <p:childTnLst>
                                    <p:animEffect transition="out" filter="fade">
                                      <p:cBhvr>
                                        <p:cTn id="82" dur="500"/>
                                        <p:tgtEl>
                                          <p:spTgt spid="90"/>
                                        </p:tgtEl>
                                      </p:cBhvr>
                                    </p:animEffect>
                                    <p:set>
                                      <p:cBhvr>
                                        <p:cTn id="83" dur="1" fill="hold">
                                          <p:stCondLst>
                                            <p:cond delay="499"/>
                                          </p:stCondLst>
                                        </p:cTn>
                                        <p:tgtEl>
                                          <p:spTgt spid="90"/>
                                        </p:tgtEl>
                                        <p:attrNameLst>
                                          <p:attrName>style.visibility</p:attrName>
                                        </p:attrNameLst>
                                      </p:cBhvr>
                                      <p:to>
                                        <p:strVal val="hidden"/>
                                      </p:to>
                                    </p:set>
                                  </p:childTnLst>
                                </p:cTn>
                              </p:par>
                              <p:par>
                                <p:cTn id="84" presetID="10" presetClass="entr" presetSubtype="0" fill="hold" nodeType="withEffect">
                                  <p:stCondLst>
                                    <p:cond delay="0"/>
                                  </p:stCondLst>
                                  <p:childTnLst>
                                    <p:set>
                                      <p:cBhvr>
                                        <p:cTn id="85" dur="1" fill="hold">
                                          <p:stCondLst>
                                            <p:cond delay="0"/>
                                          </p:stCondLst>
                                        </p:cTn>
                                        <p:tgtEl>
                                          <p:spTgt spid="93"/>
                                        </p:tgtEl>
                                        <p:attrNameLst>
                                          <p:attrName>style.visibility</p:attrName>
                                        </p:attrNameLst>
                                      </p:cBhvr>
                                      <p:to>
                                        <p:strVal val="visible"/>
                                      </p:to>
                                    </p:set>
                                    <p:animEffect transition="in" filter="fade">
                                      <p:cBhvr>
                                        <p:cTn id="86" dur="500"/>
                                        <p:tgtEl>
                                          <p:spTgt spid="93"/>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73"/>
                                        </p:tgtEl>
                                        <p:attrNameLst>
                                          <p:attrName>style.visibility</p:attrName>
                                        </p:attrNameLst>
                                      </p:cBhvr>
                                      <p:to>
                                        <p:strVal val="visible"/>
                                      </p:to>
                                    </p:set>
                                    <p:animEffect transition="in" filter="fade">
                                      <p:cBhvr>
                                        <p:cTn id="89"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48" grpId="0" animBg="1"/>
      <p:bldP spid="49" grpId="0" animBg="1"/>
      <p:bldP spid="50" grpId="0" animBg="1"/>
      <p:bldP spid="51" grpId="0" animBg="1"/>
      <p:bldP spid="64" grpId="0" animBg="1"/>
      <p:bldP spid="67" grpId="0" animBg="1"/>
      <p:bldP spid="72" grpId="0" animBg="1"/>
      <p:bldP spid="7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8CD008-7828-4348-AFA5-623BAEDB0E44}"/>
              </a:ext>
            </a:extLst>
          </p:cNvPr>
          <p:cNvSpPr>
            <a:spLocks noGrp="1"/>
          </p:cNvSpPr>
          <p:nvPr>
            <p:ph type="body" sz="quarter" idx="10"/>
          </p:nvPr>
        </p:nvSpPr>
        <p:spPr/>
        <p:txBody>
          <a:bodyPr anchor="ctr"/>
          <a:lstStyle/>
          <a:p>
            <a:pPr algn="ctr"/>
            <a:r>
              <a:rPr lang="en-US" dirty="0"/>
              <a:t>Finding Your Reports:</a:t>
            </a:r>
          </a:p>
          <a:p>
            <a:pPr algn="ctr"/>
            <a:r>
              <a:rPr lang="en-US" dirty="0"/>
              <a:t>BI Inbox</a:t>
            </a:r>
          </a:p>
        </p:txBody>
      </p:sp>
    </p:spTree>
    <p:extLst>
      <p:ext uri="{BB962C8B-B14F-4D97-AF65-F5344CB8AC3E}">
        <p14:creationId xmlns:p14="http://schemas.microsoft.com/office/powerpoint/2010/main" val="3168989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ll Tab" descr="Graphical user interface, text, application, email&#10;&#10;Description automatically generated">
            <a:extLst>
              <a:ext uri="{FF2B5EF4-FFF2-40B4-BE49-F238E27FC236}">
                <a16:creationId xmlns:a16="http://schemas.microsoft.com/office/drawing/2014/main" id="{BF1734EF-185A-4EF4-A341-258CCCC4D5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189" y="0"/>
            <a:ext cx="10331621" cy="6858000"/>
          </a:xfrm>
          <a:prstGeom prst="rect">
            <a:avLst/>
          </a:prstGeom>
        </p:spPr>
      </p:pic>
      <p:grpSp>
        <p:nvGrpSpPr>
          <p:cNvPr id="28" name="Valid Tab Selections">
            <a:extLst>
              <a:ext uri="{FF2B5EF4-FFF2-40B4-BE49-F238E27FC236}">
                <a16:creationId xmlns:a16="http://schemas.microsoft.com/office/drawing/2014/main" id="{E2851A21-5B88-4D21-B819-F04B27791603}"/>
              </a:ext>
            </a:extLst>
          </p:cNvPr>
          <p:cNvGrpSpPr/>
          <p:nvPr/>
        </p:nvGrpSpPr>
        <p:grpSpPr>
          <a:xfrm>
            <a:off x="1237745" y="256167"/>
            <a:ext cx="2830846" cy="629635"/>
            <a:chOff x="1237745" y="256167"/>
            <a:chExt cx="2830846" cy="629635"/>
          </a:xfrm>
        </p:grpSpPr>
        <p:sp>
          <p:nvSpPr>
            <p:cNvPr id="18" name="No Alerts Tab">
              <a:extLst>
                <a:ext uri="{FF2B5EF4-FFF2-40B4-BE49-F238E27FC236}">
                  <a16:creationId xmlns:a16="http://schemas.microsoft.com/office/drawing/2014/main" id="{D8A5BE9E-E510-4AA7-94C2-66CD536E5E0B}"/>
                </a:ext>
              </a:extLst>
            </p:cNvPr>
            <p:cNvSpPr/>
            <p:nvPr/>
          </p:nvSpPr>
          <p:spPr>
            <a:xfrm>
              <a:off x="2297569" y="276202"/>
              <a:ext cx="609600" cy="609600"/>
            </a:xfrm>
            <a:prstGeom prst="mathMultiply">
              <a:avLst>
                <a:gd name="adj1" fmla="val 10742"/>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Graphic 25" descr="Checkmark with solid fill">
              <a:extLst>
                <a:ext uri="{FF2B5EF4-FFF2-40B4-BE49-F238E27FC236}">
                  <a16:creationId xmlns:a16="http://schemas.microsoft.com/office/drawing/2014/main" id="{3C8FE5A8-F5C9-403B-9314-A045C394E8B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37745" y="256167"/>
              <a:ext cx="609601" cy="609601"/>
            </a:xfrm>
            <a:prstGeom prst="rect">
              <a:avLst/>
            </a:prstGeom>
          </p:spPr>
        </p:pic>
        <p:pic>
          <p:nvPicPr>
            <p:cNvPr id="27" name="Graphic 26" descr="Checkmark with solid fill">
              <a:extLst>
                <a:ext uri="{FF2B5EF4-FFF2-40B4-BE49-F238E27FC236}">
                  <a16:creationId xmlns:a16="http://schemas.microsoft.com/office/drawing/2014/main" id="{94ADC3BD-29C5-4291-862F-9B72350CCD5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58990" y="256167"/>
              <a:ext cx="609601" cy="609601"/>
            </a:xfrm>
            <a:prstGeom prst="rect">
              <a:avLst/>
            </a:prstGeom>
          </p:spPr>
        </p:pic>
      </p:grpSp>
      <p:grpSp>
        <p:nvGrpSpPr>
          <p:cNvPr id="34" name="Documents Tab - Multiple Reports">
            <a:extLst>
              <a:ext uri="{FF2B5EF4-FFF2-40B4-BE49-F238E27FC236}">
                <a16:creationId xmlns:a16="http://schemas.microsoft.com/office/drawing/2014/main" id="{5F4E69E2-1BC5-48F1-BF85-446C1AB5D820}"/>
              </a:ext>
            </a:extLst>
          </p:cNvPr>
          <p:cNvGrpSpPr/>
          <p:nvPr/>
        </p:nvGrpSpPr>
        <p:grpSpPr>
          <a:xfrm>
            <a:off x="921440" y="0"/>
            <a:ext cx="10340370" cy="6858000"/>
            <a:chOff x="921440" y="0"/>
            <a:chExt cx="10340370" cy="6858000"/>
          </a:xfrm>
        </p:grpSpPr>
        <p:pic>
          <p:nvPicPr>
            <p:cNvPr id="20" name="Documents Tab" descr="Graphical user interface, text, application, email&#10;&#10;Description automatically generated">
              <a:extLst>
                <a:ext uri="{FF2B5EF4-FFF2-40B4-BE49-F238E27FC236}">
                  <a16:creationId xmlns:a16="http://schemas.microsoft.com/office/drawing/2014/main" id="{244FE565-5C91-4DA5-B513-2C143E3EED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189" y="0"/>
              <a:ext cx="10331621" cy="6858000"/>
            </a:xfrm>
            <a:prstGeom prst="rect">
              <a:avLst/>
            </a:prstGeom>
          </p:spPr>
        </p:pic>
        <p:grpSp>
          <p:nvGrpSpPr>
            <p:cNvPr id="23" name="Highlight Selection Boxes">
              <a:extLst>
                <a:ext uri="{FF2B5EF4-FFF2-40B4-BE49-F238E27FC236}">
                  <a16:creationId xmlns:a16="http://schemas.microsoft.com/office/drawing/2014/main" id="{6FEAB16C-9CA4-4FDF-83DD-22D144FD745F}"/>
                </a:ext>
              </a:extLst>
            </p:cNvPr>
            <p:cNvGrpSpPr/>
            <p:nvPr/>
          </p:nvGrpSpPr>
          <p:grpSpPr>
            <a:xfrm>
              <a:off x="921440" y="753036"/>
              <a:ext cx="412060" cy="3247464"/>
              <a:chOff x="7419871" y="-1385688"/>
              <a:chExt cx="412060" cy="3247464"/>
            </a:xfrm>
          </p:grpSpPr>
          <p:sp>
            <p:nvSpPr>
              <p:cNvPr id="21" name="Rectangle 20">
                <a:extLst>
                  <a:ext uri="{FF2B5EF4-FFF2-40B4-BE49-F238E27FC236}">
                    <a16:creationId xmlns:a16="http://schemas.microsoft.com/office/drawing/2014/main" id="{E12C5625-5C8C-4545-B727-11216FCCA37F}"/>
                  </a:ext>
                </a:extLst>
              </p:cNvPr>
              <p:cNvSpPr/>
              <p:nvPr/>
            </p:nvSpPr>
            <p:spPr>
              <a:xfrm>
                <a:off x="7419871" y="-837723"/>
                <a:ext cx="412060" cy="2699499"/>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Arrow: Right 21">
                <a:extLst>
                  <a:ext uri="{FF2B5EF4-FFF2-40B4-BE49-F238E27FC236}">
                    <a16:creationId xmlns:a16="http://schemas.microsoft.com/office/drawing/2014/main" id="{3B65845B-EEF5-4F02-926A-816CF7D362E9}"/>
                  </a:ext>
                </a:extLst>
              </p:cNvPr>
              <p:cNvSpPr/>
              <p:nvPr/>
            </p:nvSpPr>
            <p:spPr>
              <a:xfrm rot="5400000">
                <a:off x="7365699" y="-1287904"/>
                <a:ext cx="520403" cy="324835"/>
              </a:xfrm>
              <a:prstGeom prst="rightArrow">
                <a:avLst>
                  <a:gd name="adj1" fmla="val 50000"/>
                  <a:gd name="adj2" fmla="val 89474"/>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35" name="Delete Action - Multiple Reports">
            <a:extLst>
              <a:ext uri="{FF2B5EF4-FFF2-40B4-BE49-F238E27FC236}">
                <a16:creationId xmlns:a16="http://schemas.microsoft.com/office/drawing/2014/main" id="{5A376468-95EA-4F9D-B32C-BF2AAD780884}"/>
              </a:ext>
            </a:extLst>
          </p:cNvPr>
          <p:cNvGrpSpPr/>
          <p:nvPr/>
        </p:nvGrpSpPr>
        <p:grpSpPr>
          <a:xfrm>
            <a:off x="930189" y="0"/>
            <a:ext cx="10331621" cy="6858000"/>
            <a:chOff x="930189" y="0"/>
            <a:chExt cx="10331621" cy="6858000"/>
          </a:xfrm>
        </p:grpSpPr>
        <p:pic>
          <p:nvPicPr>
            <p:cNvPr id="30" name="Delete Action - Multiple Reports" descr="Graphical user interface, text, application, email&#10;&#10;Description automatically generated">
              <a:extLst>
                <a:ext uri="{FF2B5EF4-FFF2-40B4-BE49-F238E27FC236}">
                  <a16:creationId xmlns:a16="http://schemas.microsoft.com/office/drawing/2014/main" id="{C03906F5-FA09-445A-9097-B37555827D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0189" y="0"/>
              <a:ext cx="10331621" cy="6858000"/>
            </a:xfrm>
            <a:prstGeom prst="rect">
              <a:avLst/>
            </a:prstGeom>
          </p:spPr>
        </p:pic>
        <p:grpSp>
          <p:nvGrpSpPr>
            <p:cNvPr id="33" name="Highlight Delete Action">
              <a:extLst>
                <a:ext uri="{FF2B5EF4-FFF2-40B4-BE49-F238E27FC236}">
                  <a16:creationId xmlns:a16="http://schemas.microsoft.com/office/drawing/2014/main" id="{A92967A3-EA85-4351-8C78-127B244D4C95}"/>
                </a:ext>
              </a:extLst>
            </p:cNvPr>
            <p:cNvGrpSpPr/>
            <p:nvPr/>
          </p:nvGrpSpPr>
          <p:grpSpPr>
            <a:xfrm>
              <a:off x="3393434" y="1004902"/>
              <a:ext cx="1501622" cy="926292"/>
              <a:chOff x="14364611" y="1858183"/>
              <a:chExt cx="1501622" cy="926292"/>
            </a:xfrm>
          </p:grpSpPr>
          <p:sp>
            <p:nvSpPr>
              <p:cNvPr id="31" name="Rectangle 30">
                <a:extLst>
                  <a:ext uri="{FF2B5EF4-FFF2-40B4-BE49-F238E27FC236}">
                    <a16:creationId xmlns:a16="http://schemas.microsoft.com/office/drawing/2014/main" id="{A35CCACB-96AC-4801-955D-924E2185CA61}"/>
                  </a:ext>
                </a:extLst>
              </p:cNvPr>
              <p:cNvSpPr/>
              <p:nvPr/>
            </p:nvSpPr>
            <p:spPr>
              <a:xfrm>
                <a:off x="14966597" y="2476309"/>
                <a:ext cx="899636" cy="308166"/>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Arrow: Right 31">
                <a:extLst>
                  <a:ext uri="{FF2B5EF4-FFF2-40B4-BE49-F238E27FC236}">
                    <a16:creationId xmlns:a16="http://schemas.microsoft.com/office/drawing/2014/main" id="{FE014F72-9A50-488A-BE93-C99A0D03D206}"/>
                  </a:ext>
                </a:extLst>
              </p:cNvPr>
              <p:cNvSpPr/>
              <p:nvPr/>
            </p:nvSpPr>
            <p:spPr>
              <a:xfrm>
                <a:off x="14364611" y="1858183"/>
                <a:ext cx="520403" cy="324835"/>
              </a:xfrm>
              <a:prstGeom prst="rightArrow">
                <a:avLst>
                  <a:gd name="adj1" fmla="val 50000"/>
                  <a:gd name="adj2" fmla="val 89474"/>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3CAF0E58-0067-4DA5-8752-9FAC4DB9B86F}"/>
                  </a:ext>
                </a:extLst>
              </p:cNvPr>
              <p:cNvSpPr/>
              <p:nvPr/>
            </p:nvSpPr>
            <p:spPr>
              <a:xfrm>
                <a:off x="14906056" y="1866518"/>
                <a:ext cx="412060" cy="308166"/>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Arrow: Right 56">
                <a:extLst>
                  <a:ext uri="{FF2B5EF4-FFF2-40B4-BE49-F238E27FC236}">
                    <a16:creationId xmlns:a16="http://schemas.microsoft.com/office/drawing/2014/main" id="{E71A2426-5515-4431-B4ED-F28F4C6D959C}"/>
                  </a:ext>
                </a:extLst>
              </p:cNvPr>
              <p:cNvSpPr>
                <a:spLocks/>
              </p:cNvSpPr>
              <p:nvPr/>
            </p:nvSpPr>
            <p:spPr>
              <a:xfrm>
                <a:off x="14653813" y="2543933"/>
                <a:ext cx="301752" cy="188353"/>
              </a:xfrm>
              <a:prstGeom prst="rightArrow">
                <a:avLst>
                  <a:gd name="adj1" fmla="val 50000"/>
                  <a:gd name="adj2" fmla="val 89474"/>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47" name="View Report">
            <a:extLst>
              <a:ext uri="{FF2B5EF4-FFF2-40B4-BE49-F238E27FC236}">
                <a16:creationId xmlns:a16="http://schemas.microsoft.com/office/drawing/2014/main" id="{EC61D365-97F4-45B0-A28E-A029EAF8E52E}"/>
              </a:ext>
            </a:extLst>
          </p:cNvPr>
          <p:cNvGrpSpPr/>
          <p:nvPr/>
        </p:nvGrpSpPr>
        <p:grpSpPr>
          <a:xfrm>
            <a:off x="930189" y="0"/>
            <a:ext cx="10331621" cy="6858000"/>
            <a:chOff x="930189" y="0"/>
            <a:chExt cx="10331621" cy="6858000"/>
          </a:xfrm>
        </p:grpSpPr>
        <p:pic>
          <p:nvPicPr>
            <p:cNvPr id="41" name="View Report" descr="Graphical user interface, text, application, email&#10;&#10;Description automatically generated">
              <a:extLst>
                <a:ext uri="{FF2B5EF4-FFF2-40B4-BE49-F238E27FC236}">
                  <a16:creationId xmlns:a16="http://schemas.microsoft.com/office/drawing/2014/main" id="{5D4BF30D-6115-48B8-B84D-E29B565F3C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189" y="0"/>
              <a:ext cx="10331621" cy="6858000"/>
            </a:xfrm>
            <a:prstGeom prst="rect">
              <a:avLst/>
            </a:prstGeom>
          </p:spPr>
        </p:pic>
        <p:grpSp>
          <p:nvGrpSpPr>
            <p:cNvPr id="46" name="Highlight View Button">
              <a:extLst>
                <a:ext uri="{FF2B5EF4-FFF2-40B4-BE49-F238E27FC236}">
                  <a16:creationId xmlns:a16="http://schemas.microsoft.com/office/drawing/2014/main" id="{A1B9ACFE-21D5-4D5C-BCA1-18B01B24B63D}"/>
                </a:ext>
              </a:extLst>
            </p:cNvPr>
            <p:cNvGrpSpPr/>
            <p:nvPr/>
          </p:nvGrpSpPr>
          <p:grpSpPr>
            <a:xfrm>
              <a:off x="9986062" y="1138650"/>
              <a:ext cx="1043889" cy="324835"/>
              <a:chOff x="15566035" y="2404273"/>
              <a:chExt cx="1043889" cy="324835"/>
            </a:xfrm>
          </p:grpSpPr>
          <p:sp>
            <p:nvSpPr>
              <p:cNvPr id="44" name="Rectangle 43">
                <a:extLst>
                  <a:ext uri="{FF2B5EF4-FFF2-40B4-BE49-F238E27FC236}">
                    <a16:creationId xmlns:a16="http://schemas.microsoft.com/office/drawing/2014/main" id="{8A5BA458-613A-4342-BE90-6865980BD4A1}"/>
                  </a:ext>
                </a:extLst>
              </p:cNvPr>
              <p:cNvSpPr/>
              <p:nvPr/>
            </p:nvSpPr>
            <p:spPr>
              <a:xfrm>
                <a:off x="16107480" y="2404273"/>
                <a:ext cx="502444" cy="324835"/>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Arrow: Right 44">
                <a:extLst>
                  <a:ext uri="{FF2B5EF4-FFF2-40B4-BE49-F238E27FC236}">
                    <a16:creationId xmlns:a16="http://schemas.microsoft.com/office/drawing/2014/main" id="{4E968896-9DDD-40B5-8CDA-CB0384D029D4}"/>
                  </a:ext>
                </a:extLst>
              </p:cNvPr>
              <p:cNvSpPr/>
              <p:nvPr/>
            </p:nvSpPr>
            <p:spPr>
              <a:xfrm>
                <a:off x="15566035" y="2404273"/>
                <a:ext cx="520403" cy="324835"/>
              </a:xfrm>
              <a:prstGeom prst="rightArrow">
                <a:avLst>
                  <a:gd name="adj1" fmla="val 50000"/>
                  <a:gd name="adj2" fmla="val 89474"/>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56" name="Mark As Unread">
            <a:extLst>
              <a:ext uri="{FF2B5EF4-FFF2-40B4-BE49-F238E27FC236}">
                <a16:creationId xmlns:a16="http://schemas.microsoft.com/office/drawing/2014/main" id="{DC98A18F-6268-4605-A13E-816C816F680F}"/>
              </a:ext>
            </a:extLst>
          </p:cNvPr>
          <p:cNvGrpSpPr/>
          <p:nvPr/>
        </p:nvGrpSpPr>
        <p:grpSpPr>
          <a:xfrm>
            <a:off x="930189" y="0"/>
            <a:ext cx="10644405" cy="6858000"/>
            <a:chOff x="930189" y="0"/>
            <a:chExt cx="10644405" cy="6858000"/>
          </a:xfrm>
        </p:grpSpPr>
        <p:pic>
          <p:nvPicPr>
            <p:cNvPr id="43" name="Mark As Unread" descr="Graphical user interface, text, application, email&#10;&#10;Description automatically generated">
              <a:extLst>
                <a:ext uri="{FF2B5EF4-FFF2-40B4-BE49-F238E27FC236}">
                  <a16:creationId xmlns:a16="http://schemas.microsoft.com/office/drawing/2014/main" id="{E14EC03D-24A9-4FB8-AE35-92363D594DF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0189" y="0"/>
              <a:ext cx="10331621" cy="6858000"/>
            </a:xfrm>
            <a:prstGeom prst="rect">
              <a:avLst/>
            </a:prstGeom>
          </p:spPr>
        </p:pic>
        <p:grpSp>
          <p:nvGrpSpPr>
            <p:cNvPr id="53" name="Highlight Mark As Unread">
              <a:extLst>
                <a:ext uri="{FF2B5EF4-FFF2-40B4-BE49-F238E27FC236}">
                  <a16:creationId xmlns:a16="http://schemas.microsoft.com/office/drawing/2014/main" id="{8A975EDD-6179-4952-9228-419502749570}"/>
                </a:ext>
              </a:extLst>
            </p:cNvPr>
            <p:cNvGrpSpPr/>
            <p:nvPr/>
          </p:nvGrpSpPr>
          <p:grpSpPr>
            <a:xfrm>
              <a:off x="9381129" y="850819"/>
              <a:ext cx="2193465" cy="677130"/>
              <a:chOff x="14306916" y="1490389"/>
              <a:chExt cx="2193465" cy="677130"/>
            </a:xfrm>
          </p:grpSpPr>
          <p:sp>
            <p:nvSpPr>
              <p:cNvPr id="51" name="Rectangle 50">
                <a:extLst>
                  <a:ext uri="{FF2B5EF4-FFF2-40B4-BE49-F238E27FC236}">
                    <a16:creationId xmlns:a16="http://schemas.microsoft.com/office/drawing/2014/main" id="{31310225-60EC-40D6-8C3E-D1BF47B0CF56}"/>
                  </a:ext>
                </a:extLst>
              </p:cNvPr>
              <p:cNvSpPr/>
              <p:nvPr/>
            </p:nvSpPr>
            <p:spPr>
              <a:xfrm>
                <a:off x="15584262" y="1516452"/>
                <a:ext cx="371476" cy="308167"/>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Arrow: Right 51">
                <a:extLst>
                  <a:ext uri="{FF2B5EF4-FFF2-40B4-BE49-F238E27FC236}">
                    <a16:creationId xmlns:a16="http://schemas.microsoft.com/office/drawing/2014/main" id="{01FA3DCE-6787-401E-8C4F-87AF72A0B104}"/>
                  </a:ext>
                </a:extLst>
              </p:cNvPr>
              <p:cNvSpPr/>
              <p:nvPr/>
            </p:nvSpPr>
            <p:spPr>
              <a:xfrm flipH="1">
                <a:off x="15979978" y="1490389"/>
                <a:ext cx="520403" cy="324835"/>
              </a:xfrm>
              <a:prstGeom prst="rightArrow">
                <a:avLst>
                  <a:gd name="adj1" fmla="val 50000"/>
                  <a:gd name="adj2" fmla="val 89474"/>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16A5E9BA-09F0-4020-B83F-0968EBA66F58}"/>
                  </a:ext>
                </a:extLst>
              </p:cNvPr>
              <p:cNvSpPr/>
              <p:nvPr/>
            </p:nvSpPr>
            <p:spPr>
              <a:xfrm>
                <a:off x="14628587" y="1859352"/>
                <a:ext cx="1295400" cy="308167"/>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Arrow: Right 54">
                <a:extLst>
                  <a:ext uri="{FF2B5EF4-FFF2-40B4-BE49-F238E27FC236}">
                    <a16:creationId xmlns:a16="http://schemas.microsoft.com/office/drawing/2014/main" id="{420BBD01-19AB-4850-BA79-C30D0093791B}"/>
                  </a:ext>
                </a:extLst>
              </p:cNvPr>
              <p:cNvSpPr/>
              <p:nvPr/>
            </p:nvSpPr>
            <p:spPr>
              <a:xfrm>
                <a:off x="14306916" y="1919609"/>
                <a:ext cx="300629" cy="187652"/>
              </a:xfrm>
              <a:prstGeom prst="rightArrow">
                <a:avLst>
                  <a:gd name="adj1" fmla="val 50000"/>
                  <a:gd name="adj2" fmla="val 89474"/>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36" name="You can choose to send reports to your inbox when scheduling them...">
            <a:extLst>
              <a:ext uri="{FF2B5EF4-FFF2-40B4-BE49-F238E27FC236}">
                <a16:creationId xmlns:a16="http://schemas.microsoft.com/office/drawing/2014/main" id="{D2A05078-0A2B-453E-BD93-E5DA25F629CC}"/>
              </a:ext>
            </a:extLst>
          </p:cNvPr>
          <p:cNvSpPr/>
          <p:nvPr/>
        </p:nvSpPr>
        <p:spPr>
          <a:xfrm>
            <a:off x="1524" y="6135624"/>
            <a:ext cx="12188952" cy="722376"/>
          </a:xfrm>
          <a:prstGeom prst="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dirty="0"/>
              <a:t>You can choose to send reports to your inbox when scheduling them. Unlike the </a:t>
            </a:r>
            <a:r>
              <a:rPr lang="en-US" b="1" dirty="0"/>
              <a:t>Instances</a:t>
            </a:r>
            <a:r>
              <a:rPr lang="en-US" dirty="0"/>
              <a:t> screen, only reports that have finished running will appear in your inbox.</a:t>
            </a:r>
          </a:p>
        </p:txBody>
      </p:sp>
      <p:sp>
        <p:nvSpPr>
          <p:cNvPr id="37" name="The All tab and Documents tab will display the same list of saved reports...">
            <a:extLst>
              <a:ext uri="{FF2B5EF4-FFF2-40B4-BE49-F238E27FC236}">
                <a16:creationId xmlns:a16="http://schemas.microsoft.com/office/drawing/2014/main" id="{177D061C-95BB-42FF-81D1-079F2CD03133}"/>
              </a:ext>
            </a:extLst>
          </p:cNvPr>
          <p:cNvSpPr/>
          <p:nvPr/>
        </p:nvSpPr>
        <p:spPr>
          <a:xfrm>
            <a:off x="1524" y="6135624"/>
            <a:ext cx="12188952" cy="722376"/>
          </a:xfrm>
          <a:prstGeom prst="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dirty="0"/>
              <a:t>The </a:t>
            </a:r>
            <a:r>
              <a:rPr lang="en-US" b="1" dirty="0"/>
              <a:t>All </a:t>
            </a:r>
            <a:r>
              <a:rPr lang="en-US" dirty="0"/>
              <a:t>tab and </a:t>
            </a:r>
            <a:r>
              <a:rPr lang="en-US" b="1" dirty="0"/>
              <a:t>Documents </a:t>
            </a:r>
            <a:r>
              <a:rPr lang="en-US" dirty="0"/>
              <a:t>tab will display the same list of saved reports. You can ignore the </a:t>
            </a:r>
            <a:r>
              <a:rPr lang="en-US" b="1" dirty="0"/>
              <a:t>Alerts </a:t>
            </a:r>
            <a:r>
              <a:rPr lang="en-US" dirty="0"/>
              <a:t>tab as that functionality is not used.</a:t>
            </a:r>
          </a:p>
        </p:txBody>
      </p:sp>
      <p:sp>
        <p:nvSpPr>
          <p:cNvPr id="38" name="On the Documents tab, you can select multiple reports...">
            <a:extLst>
              <a:ext uri="{FF2B5EF4-FFF2-40B4-BE49-F238E27FC236}">
                <a16:creationId xmlns:a16="http://schemas.microsoft.com/office/drawing/2014/main" id="{7396B82E-51A3-41B2-AC29-B51E451BEE53}"/>
              </a:ext>
            </a:extLst>
          </p:cNvPr>
          <p:cNvSpPr/>
          <p:nvPr/>
        </p:nvSpPr>
        <p:spPr>
          <a:xfrm>
            <a:off x="1524" y="6135624"/>
            <a:ext cx="12188952" cy="722376"/>
          </a:xfrm>
          <a:prstGeom prst="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lvl="0">
              <a:defRPr/>
            </a:pPr>
            <a:r>
              <a:rPr lang="en-US" dirty="0"/>
              <a:t>On the Documents tab, you can select multiple reports.</a:t>
            </a:r>
          </a:p>
        </p:txBody>
      </p:sp>
      <p:sp>
        <p:nvSpPr>
          <p:cNvPr id="42" name="This is helpful when you need to delete more than one at a time...">
            <a:extLst>
              <a:ext uri="{FF2B5EF4-FFF2-40B4-BE49-F238E27FC236}">
                <a16:creationId xmlns:a16="http://schemas.microsoft.com/office/drawing/2014/main" id="{25936A4A-B839-466A-ADCF-F09BFFEBB718}"/>
              </a:ext>
            </a:extLst>
          </p:cNvPr>
          <p:cNvSpPr/>
          <p:nvPr/>
        </p:nvSpPr>
        <p:spPr>
          <a:xfrm>
            <a:off x="1524" y="6135624"/>
            <a:ext cx="12188952" cy="722376"/>
          </a:xfrm>
          <a:prstGeom prst="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lvl="0">
              <a:defRPr/>
            </a:pPr>
            <a:r>
              <a:rPr lang="en-US" dirty="0"/>
              <a:t>This is helpful when you need to delete more than one at a time. Deleting a report from your BI Inbox </a:t>
            </a:r>
            <a:r>
              <a:rPr lang="en-US" u="sng" dirty="0"/>
              <a:t>will not</a:t>
            </a:r>
            <a:r>
              <a:rPr lang="en-US" dirty="0"/>
              <a:t> delete the same report from the Instances screen.</a:t>
            </a:r>
          </a:p>
        </p:txBody>
      </p:sp>
      <p:sp>
        <p:nvSpPr>
          <p:cNvPr id="39" name="Selecting View will automatically download Excel files...">
            <a:extLst>
              <a:ext uri="{FF2B5EF4-FFF2-40B4-BE49-F238E27FC236}">
                <a16:creationId xmlns:a16="http://schemas.microsoft.com/office/drawing/2014/main" id="{41DFD025-8FFA-4392-A9AF-28D981D845FA}"/>
              </a:ext>
            </a:extLst>
          </p:cNvPr>
          <p:cNvSpPr/>
          <p:nvPr/>
        </p:nvSpPr>
        <p:spPr>
          <a:xfrm>
            <a:off x="1524" y="6135624"/>
            <a:ext cx="12188952" cy="722376"/>
          </a:xfrm>
          <a:prstGeom prst="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lvl="0">
              <a:defRPr/>
            </a:pPr>
            <a:r>
              <a:rPr lang="en-US" dirty="0"/>
              <a:t>Selecting </a:t>
            </a:r>
            <a:r>
              <a:rPr lang="en-US" b="1" dirty="0"/>
              <a:t>View</a:t>
            </a:r>
            <a:r>
              <a:rPr lang="en-US" dirty="0"/>
              <a:t> will automatically download Excel files. PDF files will open in a new web browser tab or PDF reader application and will need to be saved separately.</a:t>
            </a:r>
          </a:p>
        </p:txBody>
      </p:sp>
      <p:sp>
        <p:nvSpPr>
          <p:cNvPr id="40" name="You may also want to mark a report as unread...">
            <a:extLst>
              <a:ext uri="{FF2B5EF4-FFF2-40B4-BE49-F238E27FC236}">
                <a16:creationId xmlns:a16="http://schemas.microsoft.com/office/drawing/2014/main" id="{25BF6AE7-5C3A-4CE5-B091-CA3BD6BFFB7D}"/>
              </a:ext>
            </a:extLst>
          </p:cNvPr>
          <p:cNvSpPr/>
          <p:nvPr/>
        </p:nvSpPr>
        <p:spPr>
          <a:xfrm>
            <a:off x="1524" y="6135624"/>
            <a:ext cx="12188952" cy="722376"/>
          </a:xfrm>
          <a:prstGeom prst="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lvl="0">
              <a:defRPr/>
            </a:pPr>
            <a:r>
              <a:rPr lang="en-US" dirty="0"/>
              <a:t>You may also want to mark a report as unread to show that you have not reviewed it yet.</a:t>
            </a:r>
          </a:p>
        </p:txBody>
      </p:sp>
    </p:spTree>
    <p:extLst>
      <p:ext uri="{BB962C8B-B14F-4D97-AF65-F5344CB8AC3E}">
        <p14:creationId xmlns:p14="http://schemas.microsoft.com/office/powerpoint/2010/main" val="267431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5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500"/>
                                        <p:tgtEl>
                                          <p:spTgt spid="4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500"/>
                                        <p:tgtEl>
                                          <p:spTgt spid="4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500"/>
                                        <p:tgtEl>
                                          <p:spTgt spid="3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6"/>
                                        </p:tgtEl>
                                        <p:attrNameLst>
                                          <p:attrName>style.visibility</p:attrName>
                                        </p:attrNameLst>
                                      </p:cBhvr>
                                      <p:to>
                                        <p:strVal val="visible"/>
                                      </p:to>
                                    </p:set>
                                    <p:animEffect transition="in" filter="fade">
                                      <p:cBhvr>
                                        <p:cTn id="39" dur="500"/>
                                        <p:tgtEl>
                                          <p:spTgt spid="5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fade">
                                      <p:cBhvr>
                                        <p:cTn id="4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42" grpId="0" animBg="1"/>
      <p:bldP spid="39" grpId="0" animBg="1"/>
      <p:bldP spid="4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5887B7-F156-4AC2-8055-070FE803C2D6}"/>
              </a:ext>
            </a:extLst>
          </p:cNvPr>
          <p:cNvSpPr/>
          <p:nvPr/>
        </p:nvSpPr>
        <p:spPr>
          <a:xfrm>
            <a:off x="9017956" y="159657"/>
            <a:ext cx="3077028" cy="13062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031802-BFB8-4C47-8402-FA80FDE97318}"/>
              </a:ext>
            </a:extLst>
          </p:cNvPr>
          <p:cNvSpPr>
            <a:spLocks noGrp="1"/>
          </p:cNvSpPr>
          <p:nvPr>
            <p:ph type="title"/>
          </p:nvPr>
        </p:nvSpPr>
        <p:spPr/>
        <p:txBody>
          <a:bodyPr/>
          <a:lstStyle/>
          <a:p>
            <a:r>
              <a:rPr lang="en-US" dirty="0"/>
              <a:t>Finding Your Reports: Recently Run</a:t>
            </a:r>
          </a:p>
        </p:txBody>
      </p:sp>
      <p:pic>
        <p:nvPicPr>
          <p:cNvPr id="11" name="Recently Run Section" descr="Graphical user interface, application, Word&#10;&#10;Description automatically generated">
            <a:extLst>
              <a:ext uri="{FF2B5EF4-FFF2-40B4-BE49-F238E27FC236}">
                <a16:creationId xmlns:a16="http://schemas.microsoft.com/office/drawing/2014/main" id="{A3D9531A-FC69-4833-8D27-F3E32DAB33A1}"/>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29075" b="10193"/>
          <a:stretch/>
        </p:blipFill>
        <p:spPr>
          <a:xfrm>
            <a:off x="15" y="0"/>
            <a:ext cx="12191985" cy="4915076"/>
          </a:xfrm>
        </p:spPr>
      </p:pic>
      <p:sp>
        <p:nvSpPr>
          <p:cNvPr id="9" name="Text Placeholder 8">
            <a:extLst>
              <a:ext uri="{FF2B5EF4-FFF2-40B4-BE49-F238E27FC236}">
                <a16:creationId xmlns:a16="http://schemas.microsoft.com/office/drawing/2014/main" id="{B7895962-DC2A-4C16-AD2D-C689ED2D9894}"/>
              </a:ext>
            </a:extLst>
          </p:cNvPr>
          <p:cNvSpPr>
            <a:spLocks noGrp="1"/>
          </p:cNvSpPr>
          <p:nvPr>
            <p:ph type="body" sz="half" idx="2"/>
          </p:nvPr>
        </p:nvSpPr>
        <p:spPr/>
        <p:txBody>
          <a:bodyPr/>
          <a:lstStyle/>
          <a:p>
            <a:r>
              <a:rPr lang="en-US" dirty="0"/>
              <a:t>The </a:t>
            </a:r>
            <a:r>
              <a:rPr lang="en-US" b="1" dirty="0"/>
              <a:t>Recently Run</a:t>
            </a:r>
            <a:r>
              <a:rPr lang="en-US" b="0" dirty="0"/>
              <a:t> section of the home screen </a:t>
            </a:r>
            <a:r>
              <a:rPr lang="en-US" dirty="0"/>
              <a:t>is another place you can download scheduled reports, view their details, and delete them. Deleting a report from the Recently Run section </a:t>
            </a:r>
            <a:r>
              <a:rPr lang="en-US" u="sng" dirty="0"/>
              <a:t>will</a:t>
            </a:r>
            <a:r>
              <a:rPr lang="en-US" dirty="0"/>
              <a:t> remove it from the Instances folder but </a:t>
            </a:r>
            <a:r>
              <a:rPr lang="en-US" u="sng" dirty="0"/>
              <a:t>will not</a:t>
            </a:r>
            <a:r>
              <a:rPr lang="en-US" u="none" dirty="0"/>
              <a:t> delete a copy saved in your BI Inbox.</a:t>
            </a:r>
            <a:endParaRPr lang="en-US" dirty="0"/>
          </a:p>
          <a:p>
            <a:r>
              <a:rPr lang="en-US" dirty="0"/>
              <a:t>Clicking on </a:t>
            </a:r>
            <a:r>
              <a:rPr lang="en-US" b="1" dirty="0"/>
              <a:t>View All Recently Run</a:t>
            </a:r>
            <a:r>
              <a:rPr lang="en-US" b="0" dirty="0"/>
              <a:t> will bring up a more comprehensive list of completed scheduled reports.</a:t>
            </a:r>
            <a:endParaRPr lang="en-US" dirty="0"/>
          </a:p>
        </p:txBody>
      </p:sp>
      <p:pic>
        <p:nvPicPr>
          <p:cNvPr id="13" name="All Recently Run" descr="Graphical user interface, text, application&#10;&#10;Description automatically generated">
            <a:extLst>
              <a:ext uri="{FF2B5EF4-FFF2-40B4-BE49-F238E27FC236}">
                <a16:creationId xmlns:a16="http://schemas.microsoft.com/office/drawing/2014/main" id="{6464508E-4B38-4CFB-A21C-10D0C357B6C4}"/>
              </a:ext>
            </a:extLst>
          </p:cNvPr>
          <p:cNvPicPr>
            <a:picLocks noChangeAspect="1"/>
          </p:cNvPicPr>
          <p:nvPr/>
        </p:nvPicPr>
        <p:blipFill rotWithShape="1">
          <a:blip r:embed="rId4">
            <a:extLst>
              <a:ext uri="{28A0092B-C50C-407E-A947-70E740481C1C}">
                <a14:useLocalDpi xmlns:a14="http://schemas.microsoft.com/office/drawing/2010/main" val="0"/>
              </a:ext>
            </a:extLst>
          </a:blip>
          <a:srcRect b="39252"/>
          <a:stretch/>
        </p:blipFill>
        <p:spPr>
          <a:xfrm>
            <a:off x="1524" y="0"/>
            <a:ext cx="12188952" cy="4915076"/>
          </a:xfrm>
          <a:prstGeom prst="rect">
            <a:avLst/>
          </a:prstGeom>
        </p:spPr>
      </p:pic>
    </p:spTree>
    <p:extLst>
      <p:ext uri="{BB962C8B-B14F-4D97-AF65-F5344CB8AC3E}">
        <p14:creationId xmlns:p14="http://schemas.microsoft.com/office/powerpoint/2010/main" val="3216862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F9F08-1378-4D44-9AD6-CF47BEC67D78}"/>
              </a:ext>
            </a:extLst>
          </p:cNvPr>
          <p:cNvSpPr>
            <a:spLocks noGrp="1"/>
          </p:cNvSpPr>
          <p:nvPr>
            <p:ph type="title"/>
          </p:nvPr>
        </p:nvSpPr>
        <p:spPr/>
        <p:txBody>
          <a:bodyPr/>
          <a:lstStyle/>
          <a:p>
            <a:r>
              <a:rPr lang="en-US" dirty="0"/>
              <a:t>Automatic Deletion of Reports</a:t>
            </a:r>
          </a:p>
        </p:txBody>
      </p:sp>
      <p:sp>
        <p:nvSpPr>
          <p:cNvPr id="10" name="Content Placeholder 9">
            <a:extLst>
              <a:ext uri="{FF2B5EF4-FFF2-40B4-BE49-F238E27FC236}">
                <a16:creationId xmlns:a16="http://schemas.microsoft.com/office/drawing/2014/main" id="{4BB640E9-A151-4A54-BCD2-48FCF3DC3071}"/>
              </a:ext>
            </a:extLst>
          </p:cNvPr>
          <p:cNvSpPr>
            <a:spLocks noGrp="1"/>
          </p:cNvSpPr>
          <p:nvPr>
            <p:ph sz="half" idx="2"/>
          </p:nvPr>
        </p:nvSpPr>
        <p:spPr>
          <a:xfrm>
            <a:off x="1097280" y="2589109"/>
            <a:ext cx="4937760" cy="2122592"/>
          </a:xfrm>
          <a:ln w="19050">
            <a:solidFill>
              <a:schemeClr val="accent4"/>
            </a:solidFill>
          </a:ln>
        </p:spPr>
        <p:txBody>
          <a:bodyPr anchor="ctr">
            <a:normAutofit/>
          </a:bodyPr>
          <a:lstStyle/>
          <a:p>
            <a:pPr algn="ctr"/>
            <a:r>
              <a:rPr lang="en-US" sz="6000" b="1" dirty="0"/>
              <a:t>60 days</a:t>
            </a:r>
          </a:p>
        </p:txBody>
      </p:sp>
      <p:sp>
        <p:nvSpPr>
          <p:cNvPr id="13" name="Content Placeholder 12">
            <a:extLst>
              <a:ext uri="{FF2B5EF4-FFF2-40B4-BE49-F238E27FC236}">
                <a16:creationId xmlns:a16="http://schemas.microsoft.com/office/drawing/2014/main" id="{5E24F95B-68AB-46E5-A1B0-123794DE4CB3}"/>
              </a:ext>
            </a:extLst>
          </p:cNvPr>
          <p:cNvSpPr>
            <a:spLocks noGrp="1"/>
          </p:cNvSpPr>
          <p:nvPr>
            <p:ph sz="quarter" idx="4"/>
          </p:nvPr>
        </p:nvSpPr>
        <p:spPr>
          <a:xfrm>
            <a:off x="6217920" y="2589109"/>
            <a:ext cx="4937760" cy="2122592"/>
          </a:xfrm>
          <a:ln w="19050">
            <a:solidFill>
              <a:schemeClr val="accent4"/>
            </a:solidFill>
          </a:ln>
        </p:spPr>
        <p:txBody>
          <a:bodyPr anchor="ctr">
            <a:normAutofit/>
          </a:bodyPr>
          <a:lstStyle/>
          <a:p>
            <a:pPr algn="ctr"/>
            <a:r>
              <a:rPr lang="en-US" sz="6000" b="1" dirty="0"/>
              <a:t>365 Days / </a:t>
            </a:r>
            <a:br>
              <a:rPr lang="en-US" sz="6000" b="1" dirty="0"/>
            </a:br>
            <a:r>
              <a:rPr lang="en-US" sz="6000" b="1" dirty="0"/>
              <a:t>1 year</a:t>
            </a:r>
          </a:p>
        </p:txBody>
      </p:sp>
      <p:sp>
        <p:nvSpPr>
          <p:cNvPr id="14" name="Text Placeholder 4">
            <a:extLst>
              <a:ext uri="{FF2B5EF4-FFF2-40B4-BE49-F238E27FC236}">
                <a16:creationId xmlns:a16="http://schemas.microsoft.com/office/drawing/2014/main" id="{0CF58A48-E7A0-460F-A85B-C645ED53729A}"/>
              </a:ext>
            </a:extLst>
          </p:cNvPr>
          <p:cNvSpPr txBox="1">
            <a:spLocks/>
          </p:cNvSpPr>
          <p:nvPr/>
        </p:nvSpPr>
        <p:spPr>
          <a:xfrm>
            <a:off x="6217920" y="2089857"/>
            <a:ext cx="4937760" cy="499251"/>
          </a:xfrm>
          <a:prstGeom prst="rect">
            <a:avLst/>
          </a:prstGeom>
          <a:solidFill>
            <a:schemeClr val="accent4"/>
          </a:solidFill>
          <a:ln w="19050">
            <a:solidFill>
              <a:schemeClr val="accent4"/>
            </a:solidFill>
          </a:ln>
        </p:spPr>
        <p:txBody>
          <a:bodyPr vert="horz" lIns="91440" tIns="45720" rIns="91440" bIns="45720" rtlCol="0" anchor="b">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000" b="0" kern="1200" cap="all" baseline="0">
                <a:solidFill>
                  <a:schemeClr val="tx2"/>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2000" b="1"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800" b="1"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9pPr>
          </a:lstStyle>
          <a:p>
            <a:pPr algn="ctr"/>
            <a:r>
              <a:rPr lang="en-US" sz="2400" dirty="0">
                <a:solidFill>
                  <a:schemeClr val="bg1"/>
                </a:solidFill>
              </a:rPr>
              <a:t>BI INbox</a:t>
            </a:r>
          </a:p>
        </p:txBody>
      </p:sp>
      <p:sp>
        <p:nvSpPr>
          <p:cNvPr id="15" name="Text Placeholder 2">
            <a:extLst>
              <a:ext uri="{FF2B5EF4-FFF2-40B4-BE49-F238E27FC236}">
                <a16:creationId xmlns:a16="http://schemas.microsoft.com/office/drawing/2014/main" id="{B4C4A14C-C2E8-4754-83C9-1D24811C19F2}"/>
              </a:ext>
            </a:extLst>
          </p:cNvPr>
          <p:cNvSpPr txBox="1">
            <a:spLocks/>
          </p:cNvSpPr>
          <p:nvPr/>
        </p:nvSpPr>
        <p:spPr>
          <a:xfrm>
            <a:off x="1097280" y="2089857"/>
            <a:ext cx="4937760" cy="499251"/>
          </a:xfrm>
          <a:prstGeom prst="rect">
            <a:avLst/>
          </a:prstGeom>
          <a:solidFill>
            <a:schemeClr val="accent4"/>
          </a:solidFill>
          <a:ln w="19050">
            <a:solidFill>
              <a:schemeClr val="accent4"/>
            </a:solidFill>
          </a:ln>
        </p:spPr>
        <p:txBody>
          <a:bodyPr vert="horz" lIns="91440" tIns="45720" rIns="91440" bIns="45720" rtlCol="0" anchor="b">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000" b="0" kern="1200" cap="all" baseline="0">
                <a:solidFill>
                  <a:schemeClr val="tx2"/>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2000" b="1"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800" b="1"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9pPr>
          </a:lstStyle>
          <a:p>
            <a:pPr algn="ctr"/>
            <a:r>
              <a:rPr lang="en-US" sz="2400" dirty="0">
                <a:solidFill>
                  <a:schemeClr val="bg1"/>
                </a:solidFill>
              </a:rPr>
              <a:t>Instances</a:t>
            </a:r>
          </a:p>
        </p:txBody>
      </p:sp>
      <p:sp>
        <p:nvSpPr>
          <p:cNvPr id="8" name="TextBox 7">
            <a:extLst>
              <a:ext uri="{FF2B5EF4-FFF2-40B4-BE49-F238E27FC236}">
                <a16:creationId xmlns:a16="http://schemas.microsoft.com/office/drawing/2014/main" id="{BE440B2B-2F5F-4F47-8E3C-EC2D39C5903A}"/>
              </a:ext>
            </a:extLst>
          </p:cNvPr>
          <p:cNvSpPr txBox="1"/>
          <p:nvPr/>
        </p:nvSpPr>
        <p:spPr>
          <a:xfrm>
            <a:off x="1097280" y="4826002"/>
            <a:ext cx="10058400" cy="1450756"/>
          </a:xfrm>
          <a:prstGeom prst="rect">
            <a:avLst/>
          </a:prstGeom>
          <a:noFill/>
        </p:spPr>
        <p:txBody>
          <a:bodyPr wrap="square">
            <a:noAutofit/>
          </a:bodyPr>
          <a:lstStyle/>
          <a:p>
            <a:pPr marL="285750" indent="-285750" algn="l">
              <a:spcAft>
                <a:spcPts val="1200"/>
              </a:spcAft>
              <a:buFont typeface="Arial" panose="020B0604020202020204" pitchFamily="34" charset="0"/>
              <a:buChar char="•"/>
            </a:pPr>
            <a:r>
              <a:rPr lang="en-US" b="0" u="none" dirty="0"/>
              <a:t>Reports saved in your Instances folder will be automatically deleted after 60 days; reports in your BI Inbox, however, can be kept for up to a year (365 days).</a:t>
            </a:r>
          </a:p>
          <a:p>
            <a:pPr marL="285750" indent="-285750" algn="l">
              <a:buFont typeface="Arial" panose="020B0604020202020204" pitchFamily="34" charset="0"/>
              <a:buChar char="•"/>
            </a:pPr>
            <a:r>
              <a:rPr lang="en-US" b="0" u="none" dirty="0"/>
              <a:t>If a report needs to be preserved for a longer period of time than BusinessObjects allows, it should be saved in a secure location outside of the reporting tool.</a:t>
            </a:r>
          </a:p>
        </p:txBody>
      </p:sp>
    </p:spTree>
    <p:extLst>
      <p:ext uri="{BB962C8B-B14F-4D97-AF65-F5344CB8AC3E}">
        <p14:creationId xmlns:p14="http://schemas.microsoft.com/office/powerpoint/2010/main" val="2329348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ED5E8C9-848E-4C7B-9508-5118C9364006}"/>
              </a:ext>
            </a:extLst>
          </p:cNvPr>
          <p:cNvSpPr>
            <a:spLocks noGrp="1"/>
          </p:cNvSpPr>
          <p:nvPr>
            <p:ph type="body" sz="quarter" idx="10"/>
          </p:nvPr>
        </p:nvSpPr>
        <p:spPr/>
        <p:txBody>
          <a:bodyPr/>
          <a:lstStyle/>
          <a:p>
            <a:r>
              <a:rPr lang="en-US" dirty="0"/>
              <a:t>Additional Information</a:t>
            </a:r>
          </a:p>
        </p:txBody>
      </p:sp>
    </p:spTree>
    <p:extLst>
      <p:ext uri="{BB962C8B-B14F-4D97-AF65-F5344CB8AC3E}">
        <p14:creationId xmlns:p14="http://schemas.microsoft.com/office/powerpoint/2010/main" val="3706403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18695-1FF8-4D54-88DE-3F7E06F3ACD9}"/>
              </a:ext>
            </a:extLst>
          </p:cNvPr>
          <p:cNvSpPr>
            <a:spLocks noGrp="1"/>
          </p:cNvSpPr>
          <p:nvPr>
            <p:ph type="title"/>
          </p:nvPr>
        </p:nvSpPr>
        <p:spPr/>
        <p:txBody>
          <a:bodyPr/>
          <a:lstStyle/>
          <a:p>
            <a:r>
              <a:rPr lang="en-US" dirty="0"/>
              <a:t>Timing Out</a:t>
            </a:r>
          </a:p>
        </p:txBody>
      </p:sp>
      <p:sp>
        <p:nvSpPr>
          <p:cNvPr id="7" name="Text Placeholder 6">
            <a:extLst>
              <a:ext uri="{FF2B5EF4-FFF2-40B4-BE49-F238E27FC236}">
                <a16:creationId xmlns:a16="http://schemas.microsoft.com/office/drawing/2014/main" id="{306D87EB-2828-41AE-8341-7E8FC6AFE902}"/>
              </a:ext>
            </a:extLst>
          </p:cNvPr>
          <p:cNvSpPr>
            <a:spLocks noGrp="1"/>
          </p:cNvSpPr>
          <p:nvPr>
            <p:ph type="body" sz="half" idx="2"/>
          </p:nvPr>
        </p:nvSpPr>
        <p:spPr>
          <a:noFill/>
        </p:spPr>
        <p:txBody>
          <a:bodyPr>
            <a:noAutofit/>
          </a:bodyPr>
          <a:lstStyle/>
          <a:p>
            <a:r>
              <a:rPr lang="en-US" dirty="0"/>
              <a:t>BusinessObjects will automatically log you out after 25 minutes of inactivity. This security measure is referred to as “</a:t>
            </a:r>
            <a:r>
              <a:rPr lang="en-US" b="1" dirty="0"/>
              <a:t>timing out</a:t>
            </a:r>
            <a:r>
              <a:rPr lang="en-US" dirty="0"/>
              <a:t>”.</a:t>
            </a:r>
          </a:p>
          <a:p>
            <a:pPr marL="285750" indent="-285750">
              <a:buClr>
                <a:schemeClr val="bg1"/>
              </a:buClr>
              <a:buFont typeface="Arial" panose="020B0604020202020204" pitchFamily="34" charset="0"/>
              <a:buChar char="•"/>
            </a:pPr>
            <a:r>
              <a:rPr lang="en-US" dirty="0"/>
              <a:t>A </a:t>
            </a:r>
            <a:r>
              <a:rPr lang="en-US" b="1" dirty="0"/>
              <a:t>Session Timeout Warning</a:t>
            </a:r>
            <a:r>
              <a:rPr lang="en-US" dirty="0"/>
              <a:t> popup will appear when there are five minutes of inactivity remaining. Clicking on </a:t>
            </a:r>
            <a:r>
              <a:rPr lang="en-US" b="1" dirty="0"/>
              <a:t>Continue</a:t>
            </a:r>
            <a:r>
              <a:rPr lang="en-US" dirty="0"/>
              <a:t> will reset the timer to 25 minutes.</a:t>
            </a:r>
          </a:p>
          <a:p>
            <a:pPr marL="285750" indent="-285750">
              <a:buClr>
                <a:schemeClr val="bg1"/>
              </a:buClr>
              <a:buFont typeface="Arial" panose="020B0604020202020204" pitchFamily="34" charset="0"/>
              <a:buChar char="•"/>
            </a:pPr>
            <a:r>
              <a:rPr lang="en-US" dirty="0"/>
              <a:t>When the timeout limit is reached, you will see a </a:t>
            </a:r>
            <a:r>
              <a:rPr lang="en-US" b="1" dirty="0"/>
              <a:t>Session Expired</a:t>
            </a:r>
            <a:r>
              <a:rPr lang="en-US" dirty="0"/>
              <a:t> popup. Clicking on </a:t>
            </a:r>
            <a:r>
              <a:rPr lang="en-US" b="1" dirty="0"/>
              <a:t>OK </a:t>
            </a:r>
            <a:r>
              <a:rPr lang="en-US" dirty="0"/>
              <a:t>will take you a login screen.</a:t>
            </a:r>
          </a:p>
          <a:p>
            <a:pPr marL="285750" indent="-285750">
              <a:buClr>
                <a:schemeClr val="bg1"/>
              </a:buClr>
              <a:buFont typeface="Arial" panose="020B0604020202020204" pitchFamily="34" charset="0"/>
              <a:buChar char="•"/>
            </a:pPr>
            <a:r>
              <a:rPr lang="en-US" dirty="0"/>
              <a:t>Entering your credentials on the </a:t>
            </a:r>
            <a:r>
              <a:rPr lang="en-US" b="1" dirty="0"/>
              <a:t>Log in to BI Launch Pad </a:t>
            </a:r>
            <a:r>
              <a:rPr lang="en-US" dirty="0"/>
              <a:t>screen will not restart BusinessObjects. Instead, you will need to reopen the tool from HMIS.</a:t>
            </a:r>
          </a:p>
        </p:txBody>
      </p:sp>
      <p:pic>
        <p:nvPicPr>
          <p:cNvPr id="11" name="Picture 10" descr="Graphical user interface, application&#10;&#10;Description automatically generated">
            <a:extLst>
              <a:ext uri="{FF2B5EF4-FFF2-40B4-BE49-F238E27FC236}">
                <a16:creationId xmlns:a16="http://schemas.microsoft.com/office/drawing/2014/main" id="{60531605-418E-4251-9522-D18A592466CD}"/>
              </a:ext>
            </a:extLst>
          </p:cNvPr>
          <p:cNvPicPr>
            <a:picLocks noChangeAspect="1"/>
          </p:cNvPicPr>
          <p:nvPr/>
        </p:nvPicPr>
        <p:blipFill rotWithShape="1">
          <a:blip r:embed="rId3">
            <a:extLst>
              <a:ext uri="{28A0092B-C50C-407E-A947-70E740481C1C}">
                <a14:useLocalDpi xmlns:a14="http://schemas.microsoft.com/office/drawing/2010/main" val="0"/>
              </a:ext>
            </a:extLst>
          </a:blip>
          <a:srcRect l="22466" t="18141" r="22365" b="21057"/>
          <a:stretch/>
        </p:blipFill>
        <p:spPr>
          <a:xfrm>
            <a:off x="4707255" y="914444"/>
            <a:ext cx="6874525" cy="5029112"/>
          </a:xfrm>
          <a:prstGeom prst="rect">
            <a:avLst/>
          </a:prstGeom>
          <a:ln w="12700">
            <a:solidFill>
              <a:schemeClr val="accent3"/>
            </a:solidFill>
          </a:ln>
        </p:spPr>
      </p:pic>
      <p:grpSp>
        <p:nvGrpSpPr>
          <p:cNvPr id="20" name="Group 19">
            <a:extLst>
              <a:ext uri="{FF2B5EF4-FFF2-40B4-BE49-F238E27FC236}">
                <a16:creationId xmlns:a16="http://schemas.microsoft.com/office/drawing/2014/main" id="{E3FC1F8C-2A3F-4E8F-B6C7-5CE326D9466B}"/>
              </a:ext>
            </a:extLst>
          </p:cNvPr>
          <p:cNvGrpSpPr/>
          <p:nvPr/>
        </p:nvGrpSpPr>
        <p:grpSpPr>
          <a:xfrm>
            <a:off x="8442642" y="3823291"/>
            <a:ext cx="1463844" cy="456007"/>
            <a:chOff x="5100727" y="39440"/>
            <a:chExt cx="1463844" cy="456007"/>
          </a:xfrm>
        </p:grpSpPr>
        <p:sp>
          <p:nvSpPr>
            <p:cNvPr id="21" name="Rectangle 20">
              <a:extLst>
                <a:ext uri="{FF2B5EF4-FFF2-40B4-BE49-F238E27FC236}">
                  <a16:creationId xmlns:a16="http://schemas.microsoft.com/office/drawing/2014/main" id="{77C24A93-6F2D-4421-98A8-05A2586472D2}"/>
                </a:ext>
              </a:extLst>
            </p:cNvPr>
            <p:cNvSpPr/>
            <p:nvPr/>
          </p:nvSpPr>
          <p:spPr>
            <a:xfrm>
              <a:off x="5654221" y="39440"/>
              <a:ext cx="910350" cy="456007"/>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Arrow: Right 21">
              <a:extLst>
                <a:ext uri="{FF2B5EF4-FFF2-40B4-BE49-F238E27FC236}">
                  <a16:creationId xmlns:a16="http://schemas.microsoft.com/office/drawing/2014/main" id="{6AFB0A19-F7CE-4DB0-88B6-24023F27C0A9}"/>
                </a:ext>
              </a:extLst>
            </p:cNvPr>
            <p:cNvSpPr/>
            <p:nvPr/>
          </p:nvSpPr>
          <p:spPr>
            <a:xfrm>
              <a:off x="5100727" y="176955"/>
              <a:ext cx="517913" cy="180975"/>
            </a:xfrm>
            <a:prstGeom prst="rightArrow">
              <a:avLst>
                <a:gd name="adj1" fmla="val 50000"/>
                <a:gd name="adj2" fmla="val 89474"/>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oup 5">
            <a:extLst>
              <a:ext uri="{FF2B5EF4-FFF2-40B4-BE49-F238E27FC236}">
                <a16:creationId xmlns:a16="http://schemas.microsoft.com/office/drawing/2014/main" id="{3DB997FB-F313-4DA8-BD76-BE271DCFC1E5}"/>
              </a:ext>
            </a:extLst>
          </p:cNvPr>
          <p:cNvGrpSpPr/>
          <p:nvPr/>
        </p:nvGrpSpPr>
        <p:grpSpPr>
          <a:xfrm>
            <a:off x="4707254" y="914444"/>
            <a:ext cx="6874525" cy="5029112"/>
            <a:chOff x="4707254" y="914444"/>
            <a:chExt cx="6874525" cy="5029112"/>
          </a:xfrm>
        </p:grpSpPr>
        <p:pic>
          <p:nvPicPr>
            <p:cNvPr id="13" name="Picture 12" descr="Graphical user interface, application&#10;&#10;Description automatically generated">
              <a:extLst>
                <a:ext uri="{FF2B5EF4-FFF2-40B4-BE49-F238E27FC236}">
                  <a16:creationId xmlns:a16="http://schemas.microsoft.com/office/drawing/2014/main" id="{CAB92FC1-6F5A-411E-B331-3DE729155CD6}"/>
                </a:ext>
              </a:extLst>
            </p:cNvPr>
            <p:cNvPicPr>
              <a:picLocks noChangeAspect="1"/>
            </p:cNvPicPr>
            <p:nvPr/>
          </p:nvPicPr>
          <p:blipFill rotWithShape="1">
            <a:blip r:embed="rId4">
              <a:extLst>
                <a:ext uri="{28A0092B-C50C-407E-A947-70E740481C1C}">
                  <a14:useLocalDpi xmlns:a14="http://schemas.microsoft.com/office/drawing/2010/main" val="0"/>
                </a:ext>
              </a:extLst>
            </a:blip>
            <a:srcRect l="22421" t="19605" r="22422" b="19605"/>
            <a:stretch/>
          </p:blipFill>
          <p:spPr>
            <a:xfrm>
              <a:off x="4707254" y="914444"/>
              <a:ext cx="6874525" cy="5029112"/>
            </a:xfrm>
            <a:prstGeom prst="rect">
              <a:avLst/>
            </a:prstGeom>
            <a:ln w="12700">
              <a:solidFill>
                <a:schemeClr val="accent3"/>
              </a:solidFill>
            </a:ln>
          </p:spPr>
        </p:pic>
        <p:grpSp>
          <p:nvGrpSpPr>
            <p:cNvPr id="5" name="Group 4">
              <a:extLst>
                <a:ext uri="{FF2B5EF4-FFF2-40B4-BE49-F238E27FC236}">
                  <a16:creationId xmlns:a16="http://schemas.microsoft.com/office/drawing/2014/main" id="{4E9DF520-A3D2-4244-8927-160EFEA5F9D5}"/>
                </a:ext>
              </a:extLst>
            </p:cNvPr>
            <p:cNvGrpSpPr/>
            <p:nvPr/>
          </p:nvGrpSpPr>
          <p:grpSpPr>
            <a:xfrm>
              <a:off x="8735934" y="3682568"/>
              <a:ext cx="1065675" cy="493728"/>
              <a:chOff x="8735934" y="3682568"/>
              <a:chExt cx="1065675" cy="493728"/>
            </a:xfrm>
          </p:grpSpPr>
          <p:sp>
            <p:nvSpPr>
              <p:cNvPr id="24" name="Rectangle 23">
                <a:extLst>
                  <a:ext uri="{FF2B5EF4-FFF2-40B4-BE49-F238E27FC236}">
                    <a16:creationId xmlns:a16="http://schemas.microsoft.com/office/drawing/2014/main" id="{F1A265DD-A83D-4D4C-BEC1-6216ED30590E}"/>
                  </a:ext>
                </a:extLst>
              </p:cNvPr>
              <p:cNvSpPr/>
              <p:nvPr/>
            </p:nvSpPr>
            <p:spPr>
              <a:xfrm>
                <a:off x="9267824" y="3682568"/>
                <a:ext cx="533785" cy="493728"/>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Arrow: Right 24">
                <a:extLst>
                  <a:ext uri="{FF2B5EF4-FFF2-40B4-BE49-F238E27FC236}">
                    <a16:creationId xmlns:a16="http://schemas.microsoft.com/office/drawing/2014/main" id="{6F7CA8AD-FBA8-45D3-8C50-F844055F297E}"/>
                  </a:ext>
                </a:extLst>
              </p:cNvPr>
              <p:cNvSpPr/>
              <p:nvPr/>
            </p:nvSpPr>
            <p:spPr>
              <a:xfrm>
                <a:off x="8735934" y="3767014"/>
                <a:ext cx="520403" cy="324835"/>
              </a:xfrm>
              <a:prstGeom prst="rightArrow">
                <a:avLst>
                  <a:gd name="adj1" fmla="val 50000"/>
                  <a:gd name="adj2" fmla="val 89474"/>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3" name="Group 2">
            <a:extLst>
              <a:ext uri="{FF2B5EF4-FFF2-40B4-BE49-F238E27FC236}">
                <a16:creationId xmlns:a16="http://schemas.microsoft.com/office/drawing/2014/main" id="{7BA1ABF3-6120-4D58-96D1-24C1B0768319}"/>
              </a:ext>
            </a:extLst>
          </p:cNvPr>
          <p:cNvGrpSpPr/>
          <p:nvPr/>
        </p:nvGrpSpPr>
        <p:grpSpPr>
          <a:xfrm>
            <a:off x="4707253" y="914444"/>
            <a:ext cx="6874525" cy="5029112"/>
            <a:chOff x="4707254" y="914444"/>
            <a:chExt cx="6874525" cy="5029112"/>
          </a:xfrm>
        </p:grpSpPr>
        <p:pic>
          <p:nvPicPr>
            <p:cNvPr id="15" name="Picture 14" descr="Graphical user interface&#10;&#10;Description automatically generated">
              <a:extLst>
                <a:ext uri="{FF2B5EF4-FFF2-40B4-BE49-F238E27FC236}">
                  <a16:creationId xmlns:a16="http://schemas.microsoft.com/office/drawing/2014/main" id="{F1D5C5D9-515C-4508-95B3-8B911ED2B316}"/>
                </a:ext>
              </a:extLst>
            </p:cNvPr>
            <p:cNvPicPr>
              <a:picLocks noChangeAspect="1"/>
            </p:cNvPicPr>
            <p:nvPr/>
          </p:nvPicPr>
          <p:blipFill rotWithShape="1">
            <a:blip r:embed="rId5">
              <a:extLst>
                <a:ext uri="{28A0092B-C50C-407E-A947-70E740481C1C}">
                  <a14:useLocalDpi xmlns:a14="http://schemas.microsoft.com/office/drawing/2010/main" val="0"/>
                </a:ext>
              </a:extLst>
            </a:blip>
            <a:srcRect l="22421" t="24289" r="22422" b="14922"/>
            <a:stretch/>
          </p:blipFill>
          <p:spPr>
            <a:xfrm>
              <a:off x="4707254" y="914444"/>
              <a:ext cx="6874525" cy="5029112"/>
            </a:xfrm>
            <a:prstGeom prst="rect">
              <a:avLst/>
            </a:prstGeom>
            <a:ln w="12700">
              <a:solidFill>
                <a:schemeClr val="accent3"/>
              </a:solidFill>
            </a:ln>
          </p:spPr>
        </p:pic>
        <p:sp>
          <p:nvSpPr>
            <p:cNvPr id="10" name="Multiplication Sign 9">
              <a:extLst>
                <a:ext uri="{FF2B5EF4-FFF2-40B4-BE49-F238E27FC236}">
                  <a16:creationId xmlns:a16="http://schemas.microsoft.com/office/drawing/2014/main" id="{E3A81A4E-8910-41D9-BAA0-CD15505D2334}"/>
                </a:ext>
              </a:extLst>
            </p:cNvPr>
            <p:cNvSpPr/>
            <p:nvPr/>
          </p:nvSpPr>
          <p:spPr>
            <a:xfrm>
              <a:off x="7610081" y="2208793"/>
              <a:ext cx="1068870" cy="1068870"/>
            </a:xfrm>
            <a:prstGeom prst="mathMultiply">
              <a:avLst>
                <a:gd name="adj1" fmla="val 10742"/>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a:extLst>
              <a:ext uri="{FF2B5EF4-FFF2-40B4-BE49-F238E27FC236}">
                <a16:creationId xmlns:a16="http://schemas.microsoft.com/office/drawing/2014/main" id="{21705569-F0D6-4DE0-BBF2-DE78E542656F}"/>
              </a:ext>
            </a:extLst>
          </p:cNvPr>
          <p:cNvGrpSpPr>
            <a:grpSpLocks noChangeAspect="1"/>
          </p:cNvGrpSpPr>
          <p:nvPr/>
        </p:nvGrpSpPr>
        <p:grpSpPr>
          <a:xfrm>
            <a:off x="4707254" y="914356"/>
            <a:ext cx="6874525" cy="5029200"/>
            <a:chOff x="2724858" y="0"/>
            <a:chExt cx="6739237" cy="4930228"/>
          </a:xfrm>
        </p:grpSpPr>
        <p:pic>
          <p:nvPicPr>
            <p:cNvPr id="14" name="Picture 13">
              <a:extLst>
                <a:ext uri="{FF2B5EF4-FFF2-40B4-BE49-F238E27FC236}">
                  <a16:creationId xmlns:a16="http://schemas.microsoft.com/office/drawing/2014/main" id="{858BF2B8-5718-4380-B533-C567A96A48B9}"/>
                </a:ext>
              </a:extLst>
            </p:cNvPr>
            <p:cNvPicPr>
              <a:picLocks noChangeAspect="1"/>
            </p:cNvPicPr>
            <p:nvPr/>
          </p:nvPicPr>
          <p:blipFill rotWithShape="1">
            <a:blip r:embed="rId6"/>
            <a:srcRect l="22355" t="219" r="22355" b="28832"/>
            <a:stretch/>
          </p:blipFill>
          <p:spPr>
            <a:xfrm>
              <a:off x="2724858" y="0"/>
              <a:ext cx="6739237" cy="4930228"/>
            </a:xfrm>
            <a:prstGeom prst="rect">
              <a:avLst/>
            </a:prstGeom>
            <a:ln w="12700">
              <a:solidFill>
                <a:schemeClr val="accent3"/>
              </a:solidFill>
            </a:ln>
          </p:spPr>
        </p:pic>
        <p:grpSp>
          <p:nvGrpSpPr>
            <p:cNvPr id="16" name="Group 15">
              <a:extLst>
                <a:ext uri="{FF2B5EF4-FFF2-40B4-BE49-F238E27FC236}">
                  <a16:creationId xmlns:a16="http://schemas.microsoft.com/office/drawing/2014/main" id="{997F5D3F-FD62-4964-B805-4913D23E303C}"/>
                </a:ext>
              </a:extLst>
            </p:cNvPr>
            <p:cNvGrpSpPr/>
            <p:nvPr/>
          </p:nvGrpSpPr>
          <p:grpSpPr>
            <a:xfrm>
              <a:off x="4360456" y="50799"/>
              <a:ext cx="2210465" cy="976410"/>
              <a:chOff x="4360456" y="50799"/>
              <a:chExt cx="2210465" cy="976410"/>
            </a:xfrm>
          </p:grpSpPr>
          <p:sp>
            <p:nvSpPr>
              <p:cNvPr id="17" name="Rectangle 16">
                <a:extLst>
                  <a:ext uri="{FF2B5EF4-FFF2-40B4-BE49-F238E27FC236}">
                    <a16:creationId xmlns:a16="http://schemas.microsoft.com/office/drawing/2014/main" id="{0BFAFFAA-6EFA-49DC-9547-BADC88AEB851}"/>
                  </a:ext>
                </a:extLst>
              </p:cNvPr>
              <p:cNvSpPr/>
              <p:nvPr/>
            </p:nvSpPr>
            <p:spPr>
              <a:xfrm>
                <a:off x="4360456" y="50799"/>
                <a:ext cx="2210465" cy="456007"/>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Arrow: Right 17">
                <a:extLst>
                  <a:ext uri="{FF2B5EF4-FFF2-40B4-BE49-F238E27FC236}">
                    <a16:creationId xmlns:a16="http://schemas.microsoft.com/office/drawing/2014/main" id="{D9F0F7B5-A7C0-454F-B170-BAE244761BE3}"/>
                  </a:ext>
                </a:extLst>
              </p:cNvPr>
              <p:cNvSpPr/>
              <p:nvPr/>
            </p:nvSpPr>
            <p:spPr>
              <a:xfrm rot="16200000">
                <a:off x="5205486" y="604590"/>
                <a:ext cx="520403" cy="324835"/>
              </a:xfrm>
              <a:prstGeom prst="rightArrow">
                <a:avLst>
                  <a:gd name="adj1" fmla="val 50000"/>
                  <a:gd name="adj2" fmla="val 89474"/>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3" name="Text Placeholder 6">
            <a:extLst>
              <a:ext uri="{FF2B5EF4-FFF2-40B4-BE49-F238E27FC236}">
                <a16:creationId xmlns:a16="http://schemas.microsoft.com/office/drawing/2014/main" id="{1526856C-59A0-4C80-A9C3-53D48D0E1096}"/>
              </a:ext>
            </a:extLst>
          </p:cNvPr>
          <p:cNvSpPr txBox="1">
            <a:spLocks/>
          </p:cNvSpPr>
          <p:nvPr/>
        </p:nvSpPr>
        <p:spPr>
          <a:xfrm>
            <a:off x="457199" y="1820556"/>
            <a:ext cx="3200400" cy="4863207"/>
          </a:xfrm>
          <a:prstGeom prst="rect">
            <a:avLst/>
          </a:prstGeom>
          <a:solidFill>
            <a:schemeClr val="accent3"/>
          </a:solidFill>
        </p:spPr>
        <p:txBody>
          <a:bodyPr vert="horz" lIns="91440" tIns="45720" rIns="91440" bIns="45720" rtlCol="0">
            <a:noAutofit/>
          </a:bodyPr>
          <a:lstStyle>
            <a:lvl1pPr marL="0" marR="0" indent="0" algn="l" defTabSz="914400" rtl="0" eaLnBrk="1" fontAlgn="auto" latinLnBrk="0" hangingPunct="1">
              <a:lnSpc>
                <a:spcPct val="90000"/>
              </a:lnSpc>
              <a:spcBef>
                <a:spcPts val="1200"/>
              </a:spcBef>
              <a:spcAft>
                <a:spcPts val="200"/>
              </a:spcAft>
              <a:buClr>
                <a:schemeClr val="accent1"/>
              </a:buClr>
              <a:buSzPct val="100000"/>
              <a:buFont typeface="Calibri" panose="020F0502020204030204" pitchFamily="34" charset="0"/>
              <a:buNone/>
              <a:tabLst/>
              <a:defRPr sz="1500" kern="1200">
                <a:solidFill>
                  <a:srgbClr val="FFFFFF"/>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r>
              <a:rPr lang="en-US" dirty="0"/>
              <a:t>Timing out of BusinessObjects will not log you out of HMIS. The reverse is true as well: If you log out of HMIS, it will not affect your work in the reporting tool.</a:t>
            </a:r>
          </a:p>
        </p:txBody>
      </p:sp>
    </p:spTree>
    <p:extLst>
      <p:ext uri="{BB962C8B-B14F-4D97-AF65-F5344CB8AC3E}">
        <p14:creationId xmlns:p14="http://schemas.microsoft.com/office/powerpoint/2010/main" val="923214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500"/>
                                        <p:tgtEl>
                                          <p:spTgt spid="7">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nodeType="with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Effect transition="in" filter="fade">
                                      <p:cBhvr>
                                        <p:cTn id="26" dur="500"/>
                                        <p:tgtEl>
                                          <p:spTgt spid="7">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DED10-8F8E-4C79-B060-F702F84E7B9B}"/>
              </a:ext>
            </a:extLst>
          </p:cNvPr>
          <p:cNvSpPr>
            <a:spLocks noGrp="1"/>
          </p:cNvSpPr>
          <p:nvPr>
            <p:ph type="title"/>
          </p:nvPr>
        </p:nvSpPr>
        <p:spPr/>
        <p:txBody>
          <a:bodyPr/>
          <a:lstStyle/>
          <a:p>
            <a:r>
              <a:rPr lang="en-US" dirty="0"/>
              <a:t>Data Warehouse Build / Refresh</a:t>
            </a:r>
          </a:p>
        </p:txBody>
      </p:sp>
      <p:grpSp>
        <p:nvGrpSpPr>
          <p:cNvPr id="44" name="Group 43">
            <a:extLst>
              <a:ext uri="{FF2B5EF4-FFF2-40B4-BE49-F238E27FC236}">
                <a16:creationId xmlns:a16="http://schemas.microsoft.com/office/drawing/2014/main" id="{8ED941A6-EB11-47F0-A385-718BA6970DE1}"/>
              </a:ext>
            </a:extLst>
          </p:cNvPr>
          <p:cNvGrpSpPr/>
          <p:nvPr/>
        </p:nvGrpSpPr>
        <p:grpSpPr>
          <a:xfrm>
            <a:off x="6217920" y="1982752"/>
            <a:ext cx="4937760" cy="3982016"/>
            <a:chOff x="6217920" y="1982752"/>
            <a:chExt cx="4937760" cy="3982016"/>
          </a:xfrm>
        </p:grpSpPr>
        <p:pic>
          <p:nvPicPr>
            <p:cNvPr id="35" name="Picture 34" descr="A screenshot of a computer&#10;&#10;Description automatically generated">
              <a:extLst>
                <a:ext uri="{FF2B5EF4-FFF2-40B4-BE49-F238E27FC236}">
                  <a16:creationId xmlns:a16="http://schemas.microsoft.com/office/drawing/2014/main" id="{F2647DF0-23F8-48AB-8D3F-44A3FAC7A295}"/>
                </a:ext>
              </a:extLst>
            </p:cNvPr>
            <p:cNvPicPr>
              <a:picLocks noChangeAspect="1"/>
            </p:cNvPicPr>
            <p:nvPr/>
          </p:nvPicPr>
          <p:blipFill rotWithShape="1">
            <a:blip r:embed="rId3">
              <a:extLst>
                <a:ext uri="{28A0092B-C50C-407E-A947-70E740481C1C}">
                  <a14:useLocalDpi xmlns:a14="http://schemas.microsoft.com/office/drawing/2010/main" val="0"/>
                </a:ext>
              </a:extLst>
            </a:blip>
            <a:srcRect l="33385" t="8102" r="24600" b="48509"/>
            <a:stretch/>
          </p:blipFill>
          <p:spPr>
            <a:xfrm>
              <a:off x="6217920" y="2586568"/>
              <a:ext cx="4928245" cy="3378200"/>
            </a:xfrm>
            <a:prstGeom prst="rect">
              <a:avLst/>
            </a:prstGeom>
            <a:ln w="12700">
              <a:solidFill>
                <a:schemeClr val="accent4"/>
              </a:solidFill>
            </a:ln>
          </p:spPr>
        </p:pic>
        <p:sp>
          <p:nvSpPr>
            <p:cNvPr id="28" name="Text Placeholder 4">
              <a:extLst>
                <a:ext uri="{FF2B5EF4-FFF2-40B4-BE49-F238E27FC236}">
                  <a16:creationId xmlns:a16="http://schemas.microsoft.com/office/drawing/2014/main" id="{49E841C7-8051-42C3-A934-509DE15A9716}"/>
                </a:ext>
              </a:extLst>
            </p:cNvPr>
            <p:cNvSpPr txBox="1">
              <a:spLocks/>
            </p:cNvSpPr>
            <p:nvPr/>
          </p:nvSpPr>
          <p:spPr>
            <a:xfrm>
              <a:off x="6217920" y="1982752"/>
              <a:ext cx="4937760" cy="499251"/>
            </a:xfrm>
            <a:prstGeom prst="rect">
              <a:avLst/>
            </a:prstGeom>
            <a:solidFill>
              <a:schemeClr val="accent4"/>
            </a:solidFill>
            <a:ln>
              <a:solidFill>
                <a:schemeClr val="accent4"/>
              </a:solidFill>
            </a:ln>
          </p:spPr>
          <p:txBody>
            <a:bodyPr vert="horz" lIns="91440" tIns="45720" rIns="91440" bIns="45720" rtlCol="0" anchor="b">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000" b="0" kern="1200" cap="all" baseline="0">
                  <a:solidFill>
                    <a:schemeClr val="tx2"/>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2000" b="1"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800" b="1"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9pPr>
            </a:lstStyle>
            <a:p>
              <a:pPr algn="ctr"/>
              <a:r>
                <a:rPr lang="en-US" sz="2400" dirty="0">
                  <a:solidFill>
                    <a:schemeClr val="bg1"/>
                  </a:solidFill>
                </a:rPr>
                <a:t>User Settings</a:t>
              </a:r>
            </a:p>
          </p:txBody>
        </p:sp>
        <p:sp>
          <p:nvSpPr>
            <p:cNvPr id="31" name="Rectangle 30">
              <a:extLst>
                <a:ext uri="{FF2B5EF4-FFF2-40B4-BE49-F238E27FC236}">
                  <a16:creationId xmlns:a16="http://schemas.microsoft.com/office/drawing/2014/main" id="{52D146E5-1136-4DBE-A1B2-5D4444533205}"/>
                </a:ext>
              </a:extLst>
            </p:cNvPr>
            <p:cNvSpPr/>
            <p:nvPr/>
          </p:nvSpPr>
          <p:spPr>
            <a:xfrm>
              <a:off x="8262938" y="5018868"/>
              <a:ext cx="1703202" cy="324835"/>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Arrow: Right 31">
              <a:extLst>
                <a:ext uri="{FF2B5EF4-FFF2-40B4-BE49-F238E27FC236}">
                  <a16:creationId xmlns:a16="http://schemas.microsoft.com/office/drawing/2014/main" id="{F6D0AB0B-39D5-4A24-8190-41CDF0F7A240}"/>
                </a:ext>
              </a:extLst>
            </p:cNvPr>
            <p:cNvSpPr/>
            <p:nvPr/>
          </p:nvSpPr>
          <p:spPr>
            <a:xfrm flipH="1">
              <a:off x="9966140" y="5018868"/>
              <a:ext cx="520403" cy="324835"/>
            </a:xfrm>
            <a:prstGeom prst="rightArrow">
              <a:avLst>
                <a:gd name="adj1" fmla="val 50000"/>
                <a:gd name="adj2" fmla="val 89474"/>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3" name="Group 42">
            <a:extLst>
              <a:ext uri="{FF2B5EF4-FFF2-40B4-BE49-F238E27FC236}">
                <a16:creationId xmlns:a16="http://schemas.microsoft.com/office/drawing/2014/main" id="{B904C2D6-0CFA-41C5-908A-4EA13D0727AF}"/>
              </a:ext>
            </a:extLst>
          </p:cNvPr>
          <p:cNvGrpSpPr/>
          <p:nvPr/>
        </p:nvGrpSpPr>
        <p:grpSpPr>
          <a:xfrm>
            <a:off x="1097280" y="1982752"/>
            <a:ext cx="4937760" cy="3975662"/>
            <a:chOff x="1097280" y="1982752"/>
            <a:chExt cx="4937760" cy="3975662"/>
          </a:xfrm>
        </p:grpSpPr>
        <p:pic>
          <p:nvPicPr>
            <p:cNvPr id="40" name="Picture 39" descr="Graphical user interface, application, table&#10;&#10;Description automatically generated">
              <a:extLst>
                <a:ext uri="{FF2B5EF4-FFF2-40B4-BE49-F238E27FC236}">
                  <a16:creationId xmlns:a16="http://schemas.microsoft.com/office/drawing/2014/main" id="{D7D2F073-6D5C-46F3-929B-348B93805A38}"/>
                </a:ext>
              </a:extLst>
            </p:cNvPr>
            <p:cNvPicPr>
              <a:picLocks noChangeAspect="1"/>
            </p:cNvPicPr>
            <p:nvPr/>
          </p:nvPicPr>
          <p:blipFill rotWithShape="1">
            <a:blip r:embed="rId4">
              <a:extLst>
                <a:ext uri="{28A0092B-C50C-407E-A947-70E740481C1C}">
                  <a14:useLocalDpi xmlns:a14="http://schemas.microsoft.com/office/drawing/2010/main" val="0"/>
                </a:ext>
              </a:extLst>
            </a:blip>
            <a:srcRect l="31682" t="-1" r="5968" b="50742"/>
            <a:stretch/>
          </p:blipFill>
          <p:spPr>
            <a:xfrm>
              <a:off x="1097280" y="2580215"/>
              <a:ext cx="4937760" cy="3378199"/>
            </a:xfrm>
            <a:prstGeom prst="rect">
              <a:avLst/>
            </a:prstGeom>
            <a:ln w="12700">
              <a:solidFill>
                <a:schemeClr val="accent4"/>
              </a:solidFill>
            </a:ln>
          </p:spPr>
        </p:pic>
        <p:sp>
          <p:nvSpPr>
            <p:cNvPr id="38" name="Text Placeholder 2">
              <a:extLst>
                <a:ext uri="{FF2B5EF4-FFF2-40B4-BE49-F238E27FC236}">
                  <a16:creationId xmlns:a16="http://schemas.microsoft.com/office/drawing/2014/main" id="{FF88FAC4-580B-49AA-B4F7-631085B19ECA}"/>
                </a:ext>
              </a:extLst>
            </p:cNvPr>
            <p:cNvSpPr txBox="1">
              <a:spLocks/>
            </p:cNvSpPr>
            <p:nvPr/>
          </p:nvSpPr>
          <p:spPr>
            <a:xfrm>
              <a:off x="1097280" y="1982752"/>
              <a:ext cx="4937760" cy="499251"/>
            </a:xfrm>
            <a:prstGeom prst="rect">
              <a:avLst/>
            </a:prstGeom>
            <a:solidFill>
              <a:schemeClr val="accent4"/>
            </a:solidFill>
            <a:ln>
              <a:solidFill>
                <a:schemeClr val="accent4"/>
              </a:solidFill>
            </a:ln>
          </p:spPr>
          <p:txBody>
            <a:bodyPr vert="horz" lIns="91440" tIns="45720" rIns="91440" bIns="45720" rtlCol="0" anchor="b">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000" b="0" kern="1200" cap="all" baseline="0">
                  <a:solidFill>
                    <a:schemeClr val="tx2"/>
                  </a:solidFill>
                  <a:latin typeface="+mn-lt"/>
                  <a:ea typeface="+mn-ea"/>
                  <a:cs typeface="+mn-cs"/>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2000" b="1"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800" b="1"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9pPr>
            </a:lstStyle>
            <a:p>
              <a:pPr algn="ctr"/>
              <a:r>
                <a:rPr lang="en-US" sz="2400" dirty="0">
                  <a:solidFill>
                    <a:schemeClr val="bg1"/>
                  </a:solidFill>
                </a:rPr>
                <a:t>Folders</a:t>
              </a:r>
            </a:p>
          </p:txBody>
        </p:sp>
        <p:sp>
          <p:nvSpPr>
            <p:cNvPr id="29" name="Rectangle 28">
              <a:extLst>
                <a:ext uri="{FF2B5EF4-FFF2-40B4-BE49-F238E27FC236}">
                  <a16:creationId xmlns:a16="http://schemas.microsoft.com/office/drawing/2014/main" id="{76F27B87-8695-4FA7-B5B2-352E7ADD776E}"/>
                </a:ext>
              </a:extLst>
            </p:cNvPr>
            <p:cNvSpPr/>
            <p:nvPr/>
          </p:nvSpPr>
          <p:spPr>
            <a:xfrm>
              <a:off x="4124324" y="4415268"/>
              <a:ext cx="1901189" cy="324836"/>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Arrow: Right 29">
              <a:extLst>
                <a:ext uri="{FF2B5EF4-FFF2-40B4-BE49-F238E27FC236}">
                  <a16:creationId xmlns:a16="http://schemas.microsoft.com/office/drawing/2014/main" id="{164EF1C9-B625-40BC-8737-80F9E667C30A}"/>
                </a:ext>
              </a:extLst>
            </p:cNvPr>
            <p:cNvSpPr/>
            <p:nvPr/>
          </p:nvSpPr>
          <p:spPr>
            <a:xfrm>
              <a:off x="3594394" y="4415268"/>
              <a:ext cx="520403" cy="324835"/>
            </a:xfrm>
            <a:prstGeom prst="rightArrow">
              <a:avLst>
                <a:gd name="adj1" fmla="val 50000"/>
                <a:gd name="adj2" fmla="val 89474"/>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F06F6518-9A2D-4747-9713-34343004BCE1}"/>
                </a:ext>
              </a:extLst>
            </p:cNvPr>
            <p:cNvSpPr/>
            <p:nvPr/>
          </p:nvSpPr>
          <p:spPr>
            <a:xfrm>
              <a:off x="1327150" y="4415268"/>
              <a:ext cx="2133600" cy="324836"/>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7" name="The reporting tool copies data from HMIS twice a day...">
            <a:extLst>
              <a:ext uri="{FF2B5EF4-FFF2-40B4-BE49-F238E27FC236}">
                <a16:creationId xmlns:a16="http://schemas.microsoft.com/office/drawing/2014/main" id="{BA4EE770-EB9B-46E2-A898-2324E9B49FA9}"/>
              </a:ext>
            </a:extLst>
          </p:cNvPr>
          <p:cNvSpPr/>
          <p:nvPr/>
        </p:nvSpPr>
        <p:spPr>
          <a:xfrm>
            <a:off x="1524" y="6135624"/>
            <a:ext cx="12188952" cy="722376"/>
          </a:xfrm>
          <a:prstGeom prst="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lvl="0">
              <a:defRPr/>
            </a:pPr>
            <a:r>
              <a:rPr lang="en-US" dirty="0"/>
              <a:t>The reporting tool copies data from HMIS twice a day. These data transfers are referred to as the “</a:t>
            </a:r>
            <a:r>
              <a:rPr lang="en-US" b="1" dirty="0"/>
              <a:t>warehouse build</a:t>
            </a:r>
            <a:r>
              <a:rPr lang="en-US" dirty="0"/>
              <a:t>” or “</a:t>
            </a:r>
            <a:r>
              <a:rPr lang="en-US" b="1" dirty="0"/>
              <a:t>refresh</a:t>
            </a:r>
            <a:r>
              <a:rPr lang="en-US" dirty="0"/>
              <a:t>”. When you run a report, only data that has been copied from HMIS is available to pull into that report. </a:t>
            </a:r>
          </a:p>
        </p:txBody>
      </p:sp>
      <p:sp>
        <p:nvSpPr>
          <p:cNvPr id="39" name="To see when the last warehouse build was completed...">
            <a:extLst>
              <a:ext uri="{FF2B5EF4-FFF2-40B4-BE49-F238E27FC236}">
                <a16:creationId xmlns:a16="http://schemas.microsoft.com/office/drawing/2014/main" id="{0118F9E4-57F2-4F57-BAB4-F125EEA6AC3E}"/>
              </a:ext>
            </a:extLst>
          </p:cNvPr>
          <p:cNvSpPr/>
          <p:nvPr/>
        </p:nvSpPr>
        <p:spPr>
          <a:xfrm>
            <a:off x="1524" y="6135624"/>
            <a:ext cx="12188952" cy="722376"/>
          </a:xfrm>
          <a:prstGeom prst="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lvl="0">
              <a:defRPr/>
            </a:pPr>
            <a:r>
              <a:rPr lang="en-US" dirty="0"/>
              <a:t>To see when the last warehouse build was completed, you can check two different places:</a:t>
            </a:r>
          </a:p>
        </p:txBody>
      </p:sp>
      <p:sp>
        <p:nvSpPr>
          <p:cNvPr id="42" name="Folders: Find the minnesota_live_folder...">
            <a:extLst>
              <a:ext uri="{FF2B5EF4-FFF2-40B4-BE49-F238E27FC236}">
                <a16:creationId xmlns:a16="http://schemas.microsoft.com/office/drawing/2014/main" id="{37AB6F74-848A-4D5F-9663-C3B2554CD7C2}"/>
              </a:ext>
            </a:extLst>
          </p:cNvPr>
          <p:cNvSpPr/>
          <p:nvPr/>
        </p:nvSpPr>
        <p:spPr>
          <a:xfrm>
            <a:off x="1524" y="6135624"/>
            <a:ext cx="12188952" cy="722376"/>
          </a:xfrm>
          <a:prstGeom prst="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lvl="0">
              <a:defRPr/>
            </a:pPr>
            <a:r>
              <a:rPr lang="en-US" dirty="0"/>
              <a:t>Folders: Find the </a:t>
            </a:r>
            <a:r>
              <a:rPr lang="en-US" b="1" dirty="0" err="1"/>
              <a:t>minnesota_live_folder</a:t>
            </a:r>
            <a:r>
              <a:rPr lang="en-US" b="1" dirty="0"/>
              <a:t> </a:t>
            </a:r>
            <a:r>
              <a:rPr lang="en-US" dirty="0"/>
              <a:t>and check the timestamp in the </a:t>
            </a:r>
            <a:r>
              <a:rPr lang="en-US" b="1" dirty="0"/>
              <a:t>Last Updated</a:t>
            </a:r>
            <a:r>
              <a:rPr lang="en-US" dirty="0"/>
              <a:t> column.</a:t>
            </a:r>
          </a:p>
        </p:txBody>
      </p:sp>
      <p:sp>
        <p:nvSpPr>
          <p:cNvPr id="48" name="User Settings: On the User Account screen...">
            <a:extLst>
              <a:ext uri="{FF2B5EF4-FFF2-40B4-BE49-F238E27FC236}">
                <a16:creationId xmlns:a16="http://schemas.microsoft.com/office/drawing/2014/main" id="{3152EAB2-0A72-4D8B-B119-64145155AD6C}"/>
              </a:ext>
            </a:extLst>
          </p:cNvPr>
          <p:cNvSpPr/>
          <p:nvPr/>
        </p:nvSpPr>
        <p:spPr>
          <a:xfrm>
            <a:off x="1524" y="6135624"/>
            <a:ext cx="12188952" cy="722376"/>
          </a:xfrm>
          <a:prstGeom prst="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lvl="0">
              <a:defRPr/>
            </a:pPr>
            <a:r>
              <a:rPr lang="en-US" dirty="0"/>
              <a:t>User Settings: On the </a:t>
            </a:r>
            <a:r>
              <a:rPr lang="en-US" b="1" dirty="0"/>
              <a:t>User Account </a:t>
            </a:r>
            <a:r>
              <a:rPr lang="en-US" dirty="0"/>
              <a:t>screen, check the timestamp in the </a:t>
            </a:r>
            <a:r>
              <a:rPr lang="en-US" b="1" dirty="0"/>
              <a:t>Password Last Changed </a:t>
            </a:r>
            <a:r>
              <a:rPr lang="en-US" dirty="0"/>
              <a:t>field. There may be a slight difference between the two reported times, as you can see in this example.</a:t>
            </a:r>
          </a:p>
        </p:txBody>
      </p:sp>
      <p:grpSp>
        <p:nvGrpSpPr>
          <p:cNvPr id="41" name="Data Warehousing Example">
            <a:extLst>
              <a:ext uri="{FF2B5EF4-FFF2-40B4-BE49-F238E27FC236}">
                <a16:creationId xmlns:a16="http://schemas.microsoft.com/office/drawing/2014/main" id="{42330ED0-E60E-4F46-0A00-F0291E79AFA9}"/>
              </a:ext>
            </a:extLst>
          </p:cNvPr>
          <p:cNvGrpSpPr/>
          <p:nvPr/>
        </p:nvGrpSpPr>
        <p:grpSpPr>
          <a:xfrm>
            <a:off x="947802" y="1775073"/>
            <a:ext cx="10296395" cy="4208745"/>
            <a:chOff x="-11942990" y="2399604"/>
            <a:chExt cx="10296395" cy="4208745"/>
          </a:xfrm>
        </p:grpSpPr>
        <p:grpSp>
          <p:nvGrpSpPr>
            <p:cNvPr id="49" name="Data Warehousing Example">
              <a:extLst>
                <a:ext uri="{FF2B5EF4-FFF2-40B4-BE49-F238E27FC236}">
                  <a16:creationId xmlns:a16="http://schemas.microsoft.com/office/drawing/2014/main" id="{9E5AD6D2-E7B3-09E4-09BA-884259642C33}"/>
                </a:ext>
              </a:extLst>
            </p:cNvPr>
            <p:cNvGrpSpPr/>
            <p:nvPr/>
          </p:nvGrpSpPr>
          <p:grpSpPr>
            <a:xfrm>
              <a:off x="-11942990" y="2399604"/>
              <a:ext cx="10296395" cy="4208745"/>
              <a:chOff x="947803" y="1863247"/>
              <a:chExt cx="10296395" cy="4208745"/>
            </a:xfrm>
          </p:grpSpPr>
          <p:sp>
            <p:nvSpPr>
              <p:cNvPr id="62" name="Rectangle 61">
                <a:extLst>
                  <a:ext uri="{FF2B5EF4-FFF2-40B4-BE49-F238E27FC236}">
                    <a16:creationId xmlns:a16="http://schemas.microsoft.com/office/drawing/2014/main" id="{496F310E-4C7F-399F-BB26-D7C3FF9B9D53}"/>
                  </a:ext>
                </a:extLst>
              </p:cNvPr>
              <p:cNvSpPr/>
              <p:nvPr/>
            </p:nvSpPr>
            <p:spPr>
              <a:xfrm>
                <a:off x="947803" y="1863247"/>
                <a:ext cx="10296395" cy="4208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3" name="Group 62">
                <a:extLst>
                  <a:ext uri="{FF2B5EF4-FFF2-40B4-BE49-F238E27FC236}">
                    <a16:creationId xmlns:a16="http://schemas.microsoft.com/office/drawing/2014/main" id="{87410214-6E1B-A5FE-A523-D89BDFBFDBA3}"/>
                  </a:ext>
                </a:extLst>
              </p:cNvPr>
              <p:cNvGrpSpPr/>
              <p:nvPr/>
            </p:nvGrpSpPr>
            <p:grpSpPr>
              <a:xfrm>
                <a:off x="1183904" y="2737849"/>
                <a:ext cx="9744568" cy="2281019"/>
                <a:chOff x="1135972" y="2737849"/>
                <a:chExt cx="9744568" cy="2281019"/>
              </a:xfrm>
            </p:grpSpPr>
            <p:sp>
              <p:nvSpPr>
                <p:cNvPr id="64" name="TextBox 63">
                  <a:extLst>
                    <a:ext uri="{FF2B5EF4-FFF2-40B4-BE49-F238E27FC236}">
                      <a16:creationId xmlns:a16="http://schemas.microsoft.com/office/drawing/2014/main" id="{F49DA751-643A-E479-7E0D-E3CA080961BD}"/>
                    </a:ext>
                  </a:extLst>
                </p:cNvPr>
                <p:cNvSpPr txBox="1"/>
                <p:nvPr/>
              </p:nvSpPr>
              <p:spPr>
                <a:xfrm>
                  <a:off x="5631869" y="4557203"/>
                  <a:ext cx="2206053" cy="461665"/>
                </a:xfrm>
                <a:prstGeom prst="rect">
                  <a:avLst/>
                </a:prstGeom>
                <a:noFill/>
              </p:spPr>
              <p:txBody>
                <a:bodyPr wrap="none" rtlCol="0">
                  <a:spAutoFit/>
                </a:bodyPr>
                <a:lstStyle/>
                <a:p>
                  <a:r>
                    <a:rPr lang="en-US" sz="2400" dirty="0"/>
                    <a:t>BusinessObjects</a:t>
                  </a:r>
                </a:p>
              </p:txBody>
            </p:sp>
            <p:sp>
              <p:nvSpPr>
                <p:cNvPr id="65" name="TextBox 64">
                  <a:extLst>
                    <a:ext uri="{FF2B5EF4-FFF2-40B4-BE49-F238E27FC236}">
                      <a16:creationId xmlns:a16="http://schemas.microsoft.com/office/drawing/2014/main" id="{710B21F1-6B29-B9AF-5D69-F20F7E7CF9AA}"/>
                    </a:ext>
                  </a:extLst>
                </p:cNvPr>
                <p:cNvSpPr txBox="1"/>
                <p:nvPr/>
              </p:nvSpPr>
              <p:spPr>
                <a:xfrm>
                  <a:off x="3060828" y="4557202"/>
                  <a:ext cx="857927" cy="461665"/>
                </a:xfrm>
                <a:prstGeom prst="rect">
                  <a:avLst/>
                </a:prstGeom>
                <a:noFill/>
              </p:spPr>
              <p:txBody>
                <a:bodyPr wrap="none" rtlCol="0">
                  <a:spAutoFit/>
                </a:bodyPr>
                <a:lstStyle/>
                <a:p>
                  <a:r>
                    <a:rPr lang="en-US" sz="2400" dirty="0"/>
                    <a:t>HMIS</a:t>
                  </a:r>
                </a:p>
              </p:txBody>
            </p:sp>
            <p:sp>
              <p:nvSpPr>
                <p:cNvPr id="66" name="TextBox 65">
                  <a:extLst>
                    <a:ext uri="{FF2B5EF4-FFF2-40B4-BE49-F238E27FC236}">
                      <a16:creationId xmlns:a16="http://schemas.microsoft.com/office/drawing/2014/main" id="{9B268BE4-BBCC-4148-3DAB-25284C72E048}"/>
                    </a:ext>
                  </a:extLst>
                </p:cNvPr>
                <p:cNvSpPr txBox="1"/>
                <p:nvPr/>
              </p:nvSpPr>
              <p:spPr>
                <a:xfrm>
                  <a:off x="9449299" y="4557203"/>
                  <a:ext cx="1033681" cy="461665"/>
                </a:xfrm>
                <a:prstGeom prst="rect">
                  <a:avLst/>
                </a:prstGeom>
                <a:noFill/>
              </p:spPr>
              <p:txBody>
                <a:bodyPr wrap="none" rtlCol="0">
                  <a:spAutoFit/>
                </a:bodyPr>
                <a:lstStyle/>
                <a:p>
                  <a:r>
                    <a:rPr lang="en-US" sz="2400" dirty="0"/>
                    <a:t>Report</a:t>
                  </a:r>
                </a:p>
              </p:txBody>
            </p:sp>
            <p:pic>
              <p:nvPicPr>
                <p:cNvPr id="67" name="Graphic 66" descr="Document with solid fill">
                  <a:extLst>
                    <a:ext uri="{FF2B5EF4-FFF2-40B4-BE49-F238E27FC236}">
                      <a16:creationId xmlns:a16="http://schemas.microsoft.com/office/drawing/2014/main" id="{346E3271-F2A9-7103-C217-37AC2B2BCC9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51740" y="2748885"/>
                  <a:ext cx="1828800" cy="1828800"/>
                </a:xfrm>
                <a:prstGeom prst="rect">
                  <a:avLst/>
                </a:prstGeom>
              </p:spPr>
            </p:pic>
            <p:pic>
              <p:nvPicPr>
                <p:cNvPr id="68" name="Graphic 67" descr="Server with solid fill">
                  <a:extLst>
                    <a:ext uri="{FF2B5EF4-FFF2-40B4-BE49-F238E27FC236}">
                      <a16:creationId xmlns:a16="http://schemas.microsoft.com/office/drawing/2014/main" id="{D603DDE7-84C9-F774-F205-69725A2CCDA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577527" y="2748885"/>
                  <a:ext cx="1828800" cy="1828800"/>
                </a:xfrm>
                <a:prstGeom prst="rect">
                  <a:avLst/>
                </a:prstGeom>
              </p:spPr>
            </p:pic>
            <p:pic>
              <p:nvPicPr>
                <p:cNvPr id="69" name="Graphic 68" descr="Server with solid fill">
                  <a:extLst>
                    <a:ext uri="{FF2B5EF4-FFF2-40B4-BE49-F238E27FC236}">
                      <a16:creationId xmlns:a16="http://schemas.microsoft.com/office/drawing/2014/main" id="{FBBEFC6A-AFAF-4872-C4AE-EACFFCE575A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14633" y="2737849"/>
                  <a:ext cx="1828800" cy="1828800"/>
                </a:xfrm>
                <a:prstGeom prst="rect">
                  <a:avLst/>
                </a:prstGeom>
              </p:spPr>
            </p:pic>
            <p:grpSp>
              <p:nvGrpSpPr>
                <p:cNvPr id="70" name="Group 69">
                  <a:extLst>
                    <a:ext uri="{FF2B5EF4-FFF2-40B4-BE49-F238E27FC236}">
                      <a16:creationId xmlns:a16="http://schemas.microsoft.com/office/drawing/2014/main" id="{4B672207-535D-387D-1960-96059FC9A99A}"/>
                    </a:ext>
                  </a:extLst>
                </p:cNvPr>
                <p:cNvGrpSpPr/>
                <p:nvPr/>
              </p:nvGrpSpPr>
              <p:grpSpPr>
                <a:xfrm>
                  <a:off x="4406326" y="3346642"/>
                  <a:ext cx="1489173" cy="567364"/>
                  <a:chOff x="3771385" y="3018486"/>
                  <a:chExt cx="1489173" cy="567364"/>
                </a:xfrm>
              </p:grpSpPr>
              <p:sp>
                <p:nvSpPr>
                  <p:cNvPr id="80" name="TextBox 79">
                    <a:extLst>
                      <a:ext uri="{FF2B5EF4-FFF2-40B4-BE49-F238E27FC236}">
                        <a16:creationId xmlns:a16="http://schemas.microsoft.com/office/drawing/2014/main" id="{07727CEC-6253-2B17-621B-500420A3A93F}"/>
                      </a:ext>
                    </a:extLst>
                  </p:cNvPr>
                  <p:cNvSpPr txBox="1"/>
                  <p:nvPr/>
                </p:nvSpPr>
                <p:spPr>
                  <a:xfrm>
                    <a:off x="3892980" y="3216518"/>
                    <a:ext cx="1245982" cy="369332"/>
                  </a:xfrm>
                  <a:prstGeom prst="rect">
                    <a:avLst/>
                  </a:prstGeom>
                  <a:noFill/>
                </p:spPr>
                <p:txBody>
                  <a:bodyPr wrap="none" rtlCol="0">
                    <a:spAutoFit/>
                  </a:bodyPr>
                  <a:lstStyle/>
                  <a:p>
                    <a:r>
                      <a:rPr lang="en-US" b="1" dirty="0">
                        <a:solidFill>
                          <a:schemeClr val="accent5"/>
                        </a:solidFill>
                      </a:rPr>
                      <a:t>6 AM DATA</a:t>
                    </a:r>
                  </a:p>
                </p:txBody>
              </p:sp>
              <p:sp>
                <p:nvSpPr>
                  <p:cNvPr id="81" name="Arrow: Right 80">
                    <a:extLst>
                      <a:ext uri="{FF2B5EF4-FFF2-40B4-BE49-F238E27FC236}">
                        <a16:creationId xmlns:a16="http://schemas.microsoft.com/office/drawing/2014/main" id="{59B33A8D-395E-419B-1716-652381F23C2D}"/>
                      </a:ext>
                    </a:extLst>
                  </p:cNvPr>
                  <p:cNvSpPr/>
                  <p:nvPr/>
                </p:nvSpPr>
                <p:spPr>
                  <a:xfrm>
                    <a:off x="3771385" y="3018486"/>
                    <a:ext cx="1489173" cy="273017"/>
                  </a:xfrm>
                  <a:prstGeom prst="rightArrow">
                    <a:avLst>
                      <a:gd name="adj1" fmla="val 50000"/>
                      <a:gd name="adj2" fmla="val 9884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06925CB6-C61E-47D3-6B87-6D373F9FDB3A}"/>
                    </a:ext>
                  </a:extLst>
                </p:cNvPr>
                <p:cNvGrpSpPr/>
                <p:nvPr/>
              </p:nvGrpSpPr>
              <p:grpSpPr>
                <a:xfrm>
                  <a:off x="7723057" y="3346642"/>
                  <a:ext cx="1489173" cy="542029"/>
                  <a:chOff x="3771385" y="3018486"/>
                  <a:chExt cx="1489173" cy="542029"/>
                </a:xfrm>
              </p:grpSpPr>
              <p:sp>
                <p:nvSpPr>
                  <p:cNvPr id="78" name="TextBox 77">
                    <a:extLst>
                      <a:ext uri="{FF2B5EF4-FFF2-40B4-BE49-F238E27FC236}">
                        <a16:creationId xmlns:a16="http://schemas.microsoft.com/office/drawing/2014/main" id="{7C87152D-3CDF-5ACF-4917-6F600EEA6F82}"/>
                      </a:ext>
                    </a:extLst>
                  </p:cNvPr>
                  <p:cNvSpPr txBox="1"/>
                  <p:nvPr/>
                </p:nvSpPr>
                <p:spPr>
                  <a:xfrm>
                    <a:off x="3811546" y="3191183"/>
                    <a:ext cx="1245982" cy="369332"/>
                  </a:xfrm>
                  <a:prstGeom prst="rect">
                    <a:avLst/>
                  </a:prstGeom>
                  <a:noFill/>
                </p:spPr>
                <p:txBody>
                  <a:bodyPr wrap="none" rtlCol="0">
                    <a:spAutoFit/>
                  </a:bodyPr>
                  <a:lstStyle/>
                  <a:p>
                    <a:r>
                      <a:rPr lang="en-US" b="1" dirty="0">
                        <a:solidFill>
                          <a:schemeClr val="accent5"/>
                        </a:solidFill>
                      </a:rPr>
                      <a:t>6 AM DATA</a:t>
                    </a:r>
                  </a:p>
                </p:txBody>
              </p:sp>
              <p:sp>
                <p:nvSpPr>
                  <p:cNvPr id="79" name="Arrow: Right 78">
                    <a:extLst>
                      <a:ext uri="{FF2B5EF4-FFF2-40B4-BE49-F238E27FC236}">
                        <a16:creationId xmlns:a16="http://schemas.microsoft.com/office/drawing/2014/main" id="{1D70896E-BB07-A240-79FF-D89EE16DF588}"/>
                      </a:ext>
                    </a:extLst>
                  </p:cNvPr>
                  <p:cNvSpPr/>
                  <p:nvPr/>
                </p:nvSpPr>
                <p:spPr>
                  <a:xfrm>
                    <a:off x="3771385" y="3018486"/>
                    <a:ext cx="1489173" cy="273017"/>
                  </a:xfrm>
                  <a:prstGeom prst="rightArrow">
                    <a:avLst>
                      <a:gd name="adj1" fmla="val 50000"/>
                      <a:gd name="adj2" fmla="val 9884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67A73E61-9DB7-804B-0555-B1EBDB7C62DD}"/>
                    </a:ext>
                  </a:extLst>
                </p:cNvPr>
                <p:cNvGrpSpPr/>
                <p:nvPr/>
              </p:nvGrpSpPr>
              <p:grpSpPr>
                <a:xfrm>
                  <a:off x="1215596" y="3346642"/>
                  <a:ext cx="1489173" cy="542029"/>
                  <a:chOff x="3771385" y="3018486"/>
                  <a:chExt cx="1489173" cy="542029"/>
                </a:xfrm>
              </p:grpSpPr>
              <p:sp>
                <p:nvSpPr>
                  <p:cNvPr id="76" name="TextBox 75">
                    <a:extLst>
                      <a:ext uri="{FF2B5EF4-FFF2-40B4-BE49-F238E27FC236}">
                        <a16:creationId xmlns:a16="http://schemas.microsoft.com/office/drawing/2014/main" id="{AAD7B2DF-8E11-D84D-E191-4029BEDBF38B}"/>
                      </a:ext>
                    </a:extLst>
                  </p:cNvPr>
                  <p:cNvSpPr txBox="1"/>
                  <p:nvPr/>
                </p:nvSpPr>
                <p:spPr>
                  <a:xfrm>
                    <a:off x="3807710" y="3191183"/>
                    <a:ext cx="1245982" cy="369332"/>
                  </a:xfrm>
                  <a:prstGeom prst="rect">
                    <a:avLst/>
                  </a:prstGeom>
                  <a:noFill/>
                </p:spPr>
                <p:txBody>
                  <a:bodyPr wrap="none" rtlCol="0">
                    <a:spAutoFit/>
                  </a:bodyPr>
                  <a:lstStyle/>
                  <a:p>
                    <a:r>
                      <a:rPr lang="en-US" b="1" dirty="0">
                        <a:solidFill>
                          <a:schemeClr val="accent5"/>
                        </a:solidFill>
                      </a:rPr>
                      <a:t>6 AM DATA</a:t>
                    </a:r>
                  </a:p>
                </p:txBody>
              </p:sp>
              <p:sp>
                <p:nvSpPr>
                  <p:cNvPr id="77" name="Arrow: Right 76">
                    <a:extLst>
                      <a:ext uri="{FF2B5EF4-FFF2-40B4-BE49-F238E27FC236}">
                        <a16:creationId xmlns:a16="http://schemas.microsoft.com/office/drawing/2014/main" id="{3D57BA7E-D390-C43B-CF80-F3A58F70A3CC}"/>
                      </a:ext>
                    </a:extLst>
                  </p:cNvPr>
                  <p:cNvSpPr/>
                  <p:nvPr/>
                </p:nvSpPr>
                <p:spPr>
                  <a:xfrm>
                    <a:off x="3771385" y="3018486"/>
                    <a:ext cx="1489173" cy="273017"/>
                  </a:xfrm>
                  <a:prstGeom prst="rightArrow">
                    <a:avLst>
                      <a:gd name="adj1" fmla="val 50000"/>
                      <a:gd name="adj2" fmla="val 9884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id="{69FB145F-1C2C-81FF-37B8-C901199E84C4}"/>
                    </a:ext>
                  </a:extLst>
                </p:cNvPr>
                <p:cNvGrpSpPr/>
                <p:nvPr/>
              </p:nvGrpSpPr>
              <p:grpSpPr>
                <a:xfrm>
                  <a:off x="1135972" y="2751153"/>
                  <a:ext cx="1568797" cy="529766"/>
                  <a:chOff x="3691761" y="3018486"/>
                  <a:chExt cx="1568797" cy="529766"/>
                </a:xfrm>
              </p:grpSpPr>
              <p:sp>
                <p:nvSpPr>
                  <p:cNvPr id="74" name="TextBox 73">
                    <a:extLst>
                      <a:ext uri="{FF2B5EF4-FFF2-40B4-BE49-F238E27FC236}">
                        <a16:creationId xmlns:a16="http://schemas.microsoft.com/office/drawing/2014/main" id="{BEFBCBC8-AF72-4E4C-BB5E-732EF1830ECA}"/>
                      </a:ext>
                    </a:extLst>
                  </p:cNvPr>
                  <p:cNvSpPr txBox="1"/>
                  <p:nvPr/>
                </p:nvSpPr>
                <p:spPr>
                  <a:xfrm>
                    <a:off x="3691761" y="3178920"/>
                    <a:ext cx="1363002" cy="369332"/>
                  </a:xfrm>
                  <a:prstGeom prst="rect">
                    <a:avLst/>
                  </a:prstGeom>
                  <a:noFill/>
                </p:spPr>
                <p:txBody>
                  <a:bodyPr wrap="none" rtlCol="0">
                    <a:spAutoFit/>
                  </a:bodyPr>
                  <a:lstStyle/>
                  <a:p>
                    <a:r>
                      <a:rPr lang="en-US" b="1" dirty="0">
                        <a:solidFill>
                          <a:srgbClr val="996633"/>
                        </a:solidFill>
                      </a:rPr>
                      <a:t>10 AM DATA</a:t>
                    </a:r>
                  </a:p>
                </p:txBody>
              </p:sp>
              <p:sp>
                <p:nvSpPr>
                  <p:cNvPr id="75" name="Arrow: Right 74">
                    <a:extLst>
                      <a:ext uri="{FF2B5EF4-FFF2-40B4-BE49-F238E27FC236}">
                        <a16:creationId xmlns:a16="http://schemas.microsoft.com/office/drawing/2014/main" id="{786FB766-705D-7934-1726-C6261EC49C09}"/>
                      </a:ext>
                    </a:extLst>
                  </p:cNvPr>
                  <p:cNvSpPr/>
                  <p:nvPr/>
                </p:nvSpPr>
                <p:spPr>
                  <a:xfrm>
                    <a:off x="3771385" y="3018486"/>
                    <a:ext cx="1489173" cy="273017"/>
                  </a:xfrm>
                  <a:prstGeom prst="rightArrow">
                    <a:avLst>
                      <a:gd name="adj1" fmla="val 50000"/>
                      <a:gd name="adj2" fmla="val 98843"/>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50" name="Group 49">
              <a:extLst>
                <a:ext uri="{FF2B5EF4-FFF2-40B4-BE49-F238E27FC236}">
                  <a16:creationId xmlns:a16="http://schemas.microsoft.com/office/drawing/2014/main" id="{623BC8A2-E5A4-DA20-E201-FDC0C25DD280}"/>
                </a:ext>
              </a:extLst>
            </p:cNvPr>
            <p:cNvGrpSpPr/>
            <p:nvPr/>
          </p:nvGrpSpPr>
          <p:grpSpPr>
            <a:xfrm>
              <a:off x="-11780124" y="5640448"/>
              <a:ext cx="2146123" cy="859143"/>
              <a:chOff x="1110669" y="5104091"/>
              <a:chExt cx="2146123" cy="859143"/>
            </a:xfrm>
          </p:grpSpPr>
          <p:sp>
            <p:nvSpPr>
              <p:cNvPr id="57" name="Rectangle 56">
                <a:extLst>
                  <a:ext uri="{FF2B5EF4-FFF2-40B4-BE49-F238E27FC236}">
                    <a16:creationId xmlns:a16="http://schemas.microsoft.com/office/drawing/2014/main" id="{33FDAA0A-0AC5-9081-7106-5D63D08CC669}"/>
                  </a:ext>
                </a:extLst>
              </p:cNvPr>
              <p:cNvSpPr/>
              <p:nvPr/>
            </p:nvSpPr>
            <p:spPr>
              <a:xfrm>
                <a:off x="1156541" y="5248947"/>
                <a:ext cx="277812" cy="277812"/>
              </a:xfrm>
              <a:prstGeom prst="rect">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10870486-755D-B5A6-1ED2-B60856FEBE4A}"/>
                  </a:ext>
                </a:extLst>
              </p:cNvPr>
              <p:cNvSpPr/>
              <p:nvPr/>
            </p:nvSpPr>
            <p:spPr>
              <a:xfrm>
                <a:off x="1156541" y="5639662"/>
                <a:ext cx="277812" cy="277812"/>
              </a:xfrm>
              <a:prstGeom prst="rect">
                <a:avLst/>
              </a:prstGeom>
              <a:noFill/>
              <a:ln w="28575">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D54B3CDB-D770-14DC-8EFA-7995D4FE52ED}"/>
                  </a:ext>
                </a:extLst>
              </p:cNvPr>
              <p:cNvSpPr txBox="1"/>
              <p:nvPr/>
            </p:nvSpPr>
            <p:spPr>
              <a:xfrm>
                <a:off x="1453390" y="5203187"/>
                <a:ext cx="1803402" cy="369332"/>
              </a:xfrm>
              <a:prstGeom prst="rect">
                <a:avLst/>
              </a:prstGeom>
              <a:noFill/>
            </p:spPr>
            <p:txBody>
              <a:bodyPr wrap="square" rtlCol="0">
                <a:spAutoFit/>
              </a:bodyPr>
              <a:lstStyle/>
              <a:p>
                <a:r>
                  <a:rPr lang="en-US" dirty="0">
                    <a:solidFill>
                      <a:schemeClr val="accent5"/>
                    </a:solidFill>
                  </a:rPr>
                  <a:t>8 AM Refresh?</a:t>
                </a:r>
              </a:p>
            </p:txBody>
          </p:sp>
          <p:sp>
            <p:nvSpPr>
              <p:cNvPr id="60" name="TextBox 59">
                <a:extLst>
                  <a:ext uri="{FF2B5EF4-FFF2-40B4-BE49-F238E27FC236}">
                    <a16:creationId xmlns:a16="http://schemas.microsoft.com/office/drawing/2014/main" id="{20709EC3-8486-2FE5-13E2-A9EAA095F9A0}"/>
                  </a:ext>
                </a:extLst>
              </p:cNvPr>
              <p:cNvSpPr txBox="1"/>
              <p:nvPr/>
            </p:nvSpPr>
            <p:spPr>
              <a:xfrm>
                <a:off x="1453390" y="5593902"/>
                <a:ext cx="1803402" cy="369332"/>
              </a:xfrm>
              <a:prstGeom prst="rect">
                <a:avLst/>
              </a:prstGeom>
              <a:noFill/>
            </p:spPr>
            <p:txBody>
              <a:bodyPr wrap="square" rtlCol="0">
                <a:spAutoFit/>
              </a:bodyPr>
              <a:lstStyle/>
              <a:p>
                <a:r>
                  <a:rPr lang="en-US" dirty="0">
                    <a:solidFill>
                      <a:srgbClr val="996633"/>
                    </a:solidFill>
                  </a:rPr>
                  <a:t>12 PM Refresh?</a:t>
                </a:r>
              </a:p>
            </p:txBody>
          </p:sp>
          <p:pic>
            <p:nvPicPr>
              <p:cNvPr id="61" name="Graphic 60" descr="Checkmark with solid fill">
                <a:extLst>
                  <a:ext uri="{FF2B5EF4-FFF2-40B4-BE49-F238E27FC236}">
                    <a16:creationId xmlns:a16="http://schemas.microsoft.com/office/drawing/2014/main" id="{1E8FE7FF-1AAE-A13F-A66D-9E52F0A37FA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10669" y="5104091"/>
                <a:ext cx="471813" cy="471813"/>
              </a:xfrm>
              <a:prstGeom prst="rect">
                <a:avLst/>
              </a:prstGeom>
            </p:spPr>
          </p:pic>
        </p:grpSp>
      </p:grpSp>
    </p:spTree>
    <p:extLst>
      <p:ext uri="{BB962C8B-B14F-4D97-AF65-F5344CB8AC3E}">
        <p14:creationId xmlns:p14="http://schemas.microsoft.com/office/powerpoint/2010/main" val="1574063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xit" presetSubtype="0" fill="hold" nodeType="withEffect">
                                  <p:stCondLst>
                                    <p:cond delay="0"/>
                                  </p:stCondLst>
                                  <p:childTnLst>
                                    <p:animEffect transition="out" filter="fade">
                                      <p:cBhvr>
                                        <p:cTn id="9" dur="500"/>
                                        <p:tgtEl>
                                          <p:spTgt spid="41"/>
                                        </p:tgtEl>
                                      </p:cBhvr>
                                    </p:animEffect>
                                    <p:set>
                                      <p:cBhvr>
                                        <p:cTn id="10" dur="1" fill="hold">
                                          <p:stCondLst>
                                            <p:cond delay="499"/>
                                          </p:stCondLst>
                                        </p:cTn>
                                        <p:tgtEl>
                                          <p:spTgt spid="41"/>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500"/>
                                        <p:tgtEl>
                                          <p:spTgt spid="4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5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500"/>
                                        <p:tgtEl>
                                          <p:spTgt spid="4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fade">
                                      <p:cBhvr>
                                        <p:cTn id="24"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2" grpId="0" animBg="1"/>
      <p:bldP spid="4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ED8A9E11-07DB-4EA1-8C1C-AB9BA280A40C}"/>
              </a:ext>
            </a:extLst>
          </p:cNvPr>
          <p:cNvSpPr>
            <a:spLocks noGrp="1"/>
          </p:cNvSpPr>
          <p:nvPr>
            <p:ph type="body" sz="quarter" idx="10"/>
          </p:nvPr>
        </p:nvSpPr>
        <p:spPr/>
        <p:txBody>
          <a:bodyPr/>
          <a:lstStyle/>
          <a:p>
            <a:r>
              <a:rPr lang="en-US" dirty="0"/>
              <a:t>Welcome to BusinessObjects</a:t>
            </a:r>
          </a:p>
        </p:txBody>
      </p:sp>
    </p:spTree>
    <p:extLst>
      <p:ext uri="{BB962C8B-B14F-4D97-AF65-F5344CB8AC3E}">
        <p14:creationId xmlns:p14="http://schemas.microsoft.com/office/powerpoint/2010/main" val="2721037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8304E6D-82D0-4BC4-97F5-683DE2F0EFCA}"/>
              </a:ext>
            </a:extLst>
          </p:cNvPr>
          <p:cNvSpPr>
            <a:spLocks noGrp="1"/>
          </p:cNvSpPr>
          <p:nvPr>
            <p:ph type="title"/>
          </p:nvPr>
        </p:nvSpPr>
        <p:spPr/>
        <p:txBody>
          <a:bodyPr/>
          <a:lstStyle/>
          <a:p>
            <a:r>
              <a:rPr lang="en-US" dirty="0"/>
              <a:t>Web Intelligence</a:t>
            </a:r>
          </a:p>
        </p:txBody>
      </p:sp>
      <p:sp>
        <p:nvSpPr>
          <p:cNvPr id="9" name="Text Placeholder 8">
            <a:extLst>
              <a:ext uri="{FF2B5EF4-FFF2-40B4-BE49-F238E27FC236}">
                <a16:creationId xmlns:a16="http://schemas.microsoft.com/office/drawing/2014/main" id="{42B13079-1974-4FEE-94D7-5F279BDD281E}"/>
              </a:ext>
            </a:extLst>
          </p:cNvPr>
          <p:cNvSpPr>
            <a:spLocks noGrp="1"/>
          </p:cNvSpPr>
          <p:nvPr>
            <p:ph type="body" sz="half" idx="2"/>
          </p:nvPr>
        </p:nvSpPr>
        <p:spPr/>
        <p:txBody>
          <a:bodyPr/>
          <a:lstStyle/>
          <a:p>
            <a:r>
              <a:rPr lang="en-US" dirty="0"/>
              <a:t>The </a:t>
            </a:r>
            <a:r>
              <a:rPr lang="en-US" b="1" dirty="0"/>
              <a:t>Web Intelligence</a:t>
            </a:r>
            <a:r>
              <a:rPr lang="en-US" dirty="0"/>
              <a:t> application is used to update existing reports and build new ones. While you may see a link to this tool displayed on your home screen, that link will only work for users with an </a:t>
            </a:r>
            <a:r>
              <a:rPr lang="en-US" b="1" dirty="0" err="1"/>
              <a:t>Adhoc</a:t>
            </a:r>
            <a:r>
              <a:rPr lang="en-US" b="1" dirty="0"/>
              <a:t> Reporting </a:t>
            </a:r>
            <a:r>
              <a:rPr lang="en-US" dirty="0"/>
              <a:t>license.</a:t>
            </a:r>
          </a:p>
        </p:txBody>
      </p:sp>
      <p:grpSp>
        <p:nvGrpSpPr>
          <p:cNvPr id="3" name="Web Intelligence Tile">
            <a:extLst>
              <a:ext uri="{FF2B5EF4-FFF2-40B4-BE49-F238E27FC236}">
                <a16:creationId xmlns:a16="http://schemas.microsoft.com/office/drawing/2014/main" id="{DAFC48DC-F69C-407F-A5A6-2C3DC3984544}"/>
              </a:ext>
            </a:extLst>
          </p:cNvPr>
          <p:cNvGrpSpPr/>
          <p:nvPr/>
        </p:nvGrpSpPr>
        <p:grpSpPr>
          <a:xfrm>
            <a:off x="1524" y="1"/>
            <a:ext cx="12188952" cy="4914899"/>
            <a:chOff x="1524" y="1"/>
            <a:chExt cx="12188952" cy="4914899"/>
          </a:xfrm>
        </p:grpSpPr>
        <p:pic>
          <p:nvPicPr>
            <p:cNvPr id="13" name="Applications - Web Intelligence" descr="Graphical user interface, application, Word&#10;&#10;Description automatically generated">
              <a:extLst>
                <a:ext uri="{FF2B5EF4-FFF2-40B4-BE49-F238E27FC236}">
                  <a16:creationId xmlns:a16="http://schemas.microsoft.com/office/drawing/2014/main" id="{FCCB0983-99ED-48FE-AF7B-B5100FC704FF}"/>
                </a:ext>
              </a:extLst>
            </p:cNvPr>
            <p:cNvPicPr>
              <a:picLocks noChangeAspect="1"/>
            </p:cNvPicPr>
            <p:nvPr/>
          </p:nvPicPr>
          <p:blipFill rotWithShape="1">
            <a:blip r:embed="rId3">
              <a:extLst>
                <a:ext uri="{28A0092B-C50C-407E-A947-70E740481C1C}">
                  <a14:useLocalDpi xmlns:a14="http://schemas.microsoft.com/office/drawing/2010/main" val="0"/>
                </a:ext>
              </a:extLst>
            </a:blip>
            <a:srcRect b="39254"/>
            <a:stretch/>
          </p:blipFill>
          <p:spPr>
            <a:xfrm>
              <a:off x="1524" y="1"/>
              <a:ext cx="12188952" cy="4914899"/>
            </a:xfrm>
            <a:prstGeom prst="rect">
              <a:avLst/>
            </a:prstGeom>
          </p:spPr>
        </p:pic>
        <p:grpSp>
          <p:nvGrpSpPr>
            <p:cNvPr id="2" name="Highlight Web Intelligence Tile">
              <a:extLst>
                <a:ext uri="{FF2B5EF4-FFF2-40B4-BE49-F238E27FC236}">
                  <a16:creationId xmlns:a16="http://schemas.microsoft.com/office/drawing/2014/main" id="{987840CB-7348-42B5-8121-FF2437D81C60}"/>
                </a:ext>
              </a:extLst>
            </p:cNvPr>
            <p:cNvGrpSpPr/>
            <p:nvPr/>
          </p:nvGrpSpPr>
          <p:grpSpPr>
            <a:xfrm>
              <a:off x="428467" y="1664623"/>
              <a:ext cx="2443166" cy="1888203"/>
              <a:chOff x="390367" y="1650336"/>
              <a:chExt cx="2443166" cy="1888203"/>
            </a:xfrm>
          </p:grpSpPr>
          <p:sp>
            <p:nvSpPr>
              <p:cNvPr id="5" name="Rectangle 4">
                <a:extLst>
                  <a:ext uri="{FF2B5EF4-FFF2-40B4-BE49-F238E27FC236}">
                    <a16:creationId xmlns:a16="http://schemas.microsoft.com/office/drawing/2014/main" id="{F092A740-A39E-4AA5-9F0E-912CA05DEB18}"/>
                  </a:ext>
                </a:extLst>
              </p:cNvPr>
              <p:cNvSpPr/>
              <p:nvPr/>
            </p:nvSpPr>
            <p:spPr>
              <a:xfrm>
                <a:off x="390367" y="1650336"/>
                <a:ext cx="1895633" cy="1888203"/>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Arrow: Right 5">
                <a:extLst>
                  <a:ext uri="{FF2B5EF4-FFF2-40B4-BE49-F238E27FC236}">
                    <a16:creationId xmlns:a16="http://schemas.microsoft.com/office/drawing/2014/main" id="{BCE0091F-5C43-475E-A019-B405331C301D}"/>
                  </a:ext>
                </a:extLst>
              </p:cNvPr>
              <p:cNvSpPr/>
              <p:nvPr/>
            </p:nvSpPr>
            <p:spPr>
              <a:xfrm flipH="1">
                <a:off x="2313130" y="2432019"/>
                <a:ext cx="520403" cy="324835"/>
              </a:xfrm>
              <a:prstGeom prst="rightArrow">
                <a:avLst>
                  <a:gd name="adj1" fmla="val 50000"/>
                  <a:gd name="adj2" fmla="val 89474"/>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2369102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5C517-E67A-4C5B-A3C5-1316FB533BCA}"/>
              </a:ext>
            </a:extLst>
          </p:cNvPr>
          <p:cNvSpPr>
            <a:spLocks noGrp="1"/>
          </p:cNvSpPr>
          <p:nvPr>
            <p:ph type="title"/>
          </p:nvPr>
        </p:nvSpPr>
        <p:spPr/>
        <p:txBody>
          <a:bodyPr/>
          <a:lstStyle/>
          <a:p>
            <a:r>
              <a:rPr lang="en-US" dirty="0"/>
              <a:t>Have a Question About a Report?</a:t>
            </a:r>
          </a:p>
        </p:txBody>
      </p:sp>
      <p:sp>
        <p:nvSpPr>
          <p:cNvPr id="5" name="Text Placeholder 4">
            <a:extLst>
              <a:ext uri="{FF2B5EF4-FFF2-40B4-BE49-F238E27FC236}">
                <a16:creationId xmlns:a16="http://schemas.microsoft.com/office/drawing/2014/main" id="{7E89CA90-D86E-472C-A9F4-55A0FA15EC7A}"/>
              </a:ext>
            </a:extLst>
          </p:cNvPr>
          <p:cNvSpPr>
            <a:spLocks noGrp="1"/>
          </p:cNvSpPr>
          <p:nvPr>
            <p:ph type="body" sz="half" idx="2"/>
          </p:nvPr>
        </p:nvSpPr>
        <p:spPr/>
        <p:txBody>
          <a:bodyPr>
            <a:normAutofit/>
          </a:bodyPr>
          <a:lstStyle/>
          <a:p>
            <a:r>
              <a:rPr lang="en-US" dirty="0"/>
              <a:t>Contact the HMIS Helpdesk at </a:t>
            </a:r>
            <a:r>
              <a:rPr lang="en-US" b="1" dirty="0"/>
              <a:t>mnhmis@icalliances.org </a:t>
            </a:r>
            <a:r>
              <a:rPr lang="en-US" dirty="0"/>
              <a:t>and we will be happy to assist you.</a:t>
            </a:r>
          </a:p>
          <a:p>
            <a:r>
              <a:rPr lang="en-US" dirty="0"/>
              <a:t>To ensure we can offer the best possible support, we recommend the following:</a:t>
            </a:r>
          </a:p>
          <a:p>
            <a:pPr marL="285750" indent="-285750">
              <a:buClr>
                <a:schemeClr val="bg1"/>
              </a:buClr>
              <a:buFont typeface="Arial" panose="020B0604020202020204" pitchFamily="34" charset="0"/>
              <a:buChar char="•"/>
            </a:pPr>
            <a:r>
              <a:rPr lang="en-US" dirty="0"/>
              <a:t>Schedule the report, using the Microsoft Excel file format.</a:t>
            </a:r>
          </a:p>
          <a:p>
            <a:pPr marL="285750" indent="-285750">
              <a:buClr>
                <a:schemeClr val="bg1"/>
              </a:buClr>
              <a:buFont typeface="Arial" panose="020B0604020202020204" pitchFamily="34" charset="0"/>
              <a:buChar char="•"/>
            </a:pPr>
            <a:r>
              <a:rPr lang="en-US" dirty="0"/>
              <a:t>Include the report’s name and prompt values in your email.</a:t>
            </a:r>
          </a:p>
          <a:p>
            <a:pPr marL="285750" indent="-285750">
              <a:buClr>
                <a:schemeClr val="bg1"/>
              </a:buClr>
              <a:buFont typeface="Arial" panose="020B0604020202020204" pitchFamily="34" charset="0"/>
              <a:buChar char="•"/>
            </a:pPr>
            <a:r>
              <a:rPr lang="en-US" dirty="0"/>
              <a:t>Share any client ID numbers of interest.</a:t>
            </a:r>
          </a:p>
          <a:p>
            <a:r>
              <a:rPr lang="en-US" dirty="0"/>
              <a:t>If you choose to attach a copy of the report or include any screenshots, please remove any Personally Identifiable Information (PII) like client names or Social Security Numbers first!</a:t>
            </a:r>
          </a:p>
        </p:txBody>
      </p:sp>
      <p:grpSp>
        <p:nvGrpSpPr>
          <p:cNvPr id="4" name="Excel Logo">
            <a:extLst>
              <a:ext uri="{FF2B5EF4-FFF2-40B4-BE49-F238E27FC236}">
                <a16:creationId xmlns:a16="http://schemas.microsoft.com/office/drawing/2014/main" id="{0D80A76A-68B3-48DC-94DC-E898701F3335}"/>
              </a:ext>
            </a:extLst>
          </p:cNvPr>
          <p:cNvGrpSpPr/>
          <p:nvPr/>
        </p:nvGrpSpPr>
        <p:grpSpPr>
          <a:xfrm>
            <a:off x="4339067" y="594360"/>
            <a:ext cx="3090862" cy="1662113"/>
            <a:chOff x="4736306" y="594360"/>
            <a:chExt cx="3090862" cy="1662113"/>
          </a:xfrm>
          <a:effectLst>
            <a:outerShdw blurRad="50800" dist="38100" dir="2700000" algn="tl" rotWithShape="0">
              <a:prstClr val="black">
                <a:alpha val="40000"/>
              </a:prstClr>
            </a:outerShdw>
          </a:effectLst>
        </p:grpSpPr>
        <p:sp>
          <p:nvSpPr>
            <p:cNvPr id="3" name="Rectangle 2">
              <a:extLst>
                <a:ext uri="{FF2B5EF4-FFF2-40B4-BE49-F238E27FC236}">
                  <a16:creationId xmlns:a16="http://schemas.microsoft.com/office/drawing/2014/main" id="{8DCFDE59-111B-4CB7-B6F2-198E80EC5DE3}"/>
                </a:ext>
              </a:extLst>
            </p:cNvPr>
            <p:cNvSpPr/>
            <p:nvPr/>
          </p:nvSpPr>
          <p:spPr>
            <a:xfrm>
              <a:off x="4736306" y="594360"/>
              <a:ext cx="3090862" cy="1662113"/>
            </a:xfrm>
            <a:prstGeom prst="rect">
              <a:avLst/>
            </a:prstGeom>
            <a:solidFill>
              <a:srgbClr val="F7F7F7"/>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Microsoft Excel Logo Png - Ms Office Excel Logo, Transparent Png - kindpng">
              <a:extLst>
                <a:ext uri="{FF2B5EF4-FFF2-40B4-BE49-F238E27FC236}">
                  <a16:creationId xmlns:a16="http://schemas.microsoft.com/office/drawing/2014/main" id="{AB6CCB18-B841-41A7-86D8-1D1FCEDE74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653891"/>
              <a:ext cx="2962275" cy="154305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Sample Email">
            <a:extLst>
              <a:ext uri="{FF2B5EF4-FFF2-40B4-BE49-F238E27FC236}">
                <a16:creationId xmlns:a16="http://schemas.microsoft.com/office/drawing/2014/main" id="{CBF3134F-856B-47B6-8D82-AE53FE41A14C}"/>
              </a:ext>
            </a:extLst>
          </p:cNvPr>
          <p:cNvSpPr txBox="1"/>
          <p:nvPr/>
        </p:nvSpPr>
        <p:spPr>
          <a:xfrm>
            <a:off x="7661189" y="247135"/>
            <a:ext cx="4272115" cy="2631989"/>
          </a:xfrm>
          <a:prstGeom prst="rect">
            <a:avLst/>
          </a:prstGeom>
          <a:solidFill>
            <a:schemeClr val="bg1"/>
          </a:solidFill>
          <a:ln>
            <a:solidFill>
              <a:schemeClr val="accent3"/>
            </a:solidFill>
          </a:ln>
          <a:effectLst>
            <a:outerShdw blurRad="50800" dist="38100" dir="2700000" algn="tl" rotWithShape="0">
              <a:prstClr val="black">
                <a:alpha val="40000"/>
              </a:prstClr>
            </a:outerShdw>
          </a:effectLst>
        </p:spPr>
        <p:txBody>
          <a:bodyPr wrap="square" lIns="182880" tIns="91440" rIns="182880" bIns="91440" rtlCol="0">
            <a:noAutofit/>
          </a:bodyPr>
          <a:lstStyle/>
          <a:p>
            <a:r>
              <a:rPr lang="en-US" dirty="0"/>
              <a:t>Hello Helpdesk,</a:t>
            </a:r>
          </a:p>
          <a:p>
            <a:endParaRPr lang="en-US" dirty="0"/>
          </a:p>
          <a:p>
            <a:r>
              <a:rPr lang="en-US" dirty="0"/>
              <a:t>I am having trouble with the </a:t>
            </a:r>
            <a:r>
              <a:rPr lang="en-US" b="1" dirty="0"/>
              <a:t>MIN-01-SAG-030 - MN Core Homeless Programs </a:t>
            </a:r>
            <a:r>
              <a:rPr lang="en-US" dirty="0"/>
              <a:t>report that I ran for </a:t>
            </a:r>
            <a:r>
              <a:rPr lang="en-US" b="1" dirty="0"/>
              <a:t>provider #1413</a:t>
            </a:r>
            <a:r>
              <a:rPr lang="en-US" dirty="0"/>
              <a:t>. The date range is </a:t>
            </a:r>
            <a:r>
              <a:rPr lang="en-US" b="1" dirty="0"/>
              <a:t>Jan 1, 2022 – Dec 31, 2022.</a:t>
            </a:r>
          </a:p>
          <a:p>
            <a:endParaRPr lang="en-US" dirty="0"/>
          </a:p>
          <a:p>
            <a:r>
              <a:rPr lang="en-US" dirty="0"/>
              <a:t>See client ID </a:t>
            </a:r>
            <a:r>
              <a:rPr lang="en-US" b="1" dirty="0"/>
              <a:t>#176429</a:t>
            </a:r>
            <a:r>
              <a:rPr lang="en-US" dirty="0"/>
              <a:t> for an example.</a:t>
            </a:r>
          </a:p>
        </p:txBody>
      </p:sp>
      <p:grpSp>
        <p:nvGrpSpPr>
          <p:cNvPr id="14" name="Hide Client PII">
            <a:extLst>
              <a:ext uri="{FF2B5EF4-FFF2-40B4-BE49-F238E27FC236}">
                <a16:creationId xmlns:a16="http://schemas.microsoft.com/office/drawing/2014/main" id="{EA83AC78-57C4-403A-98E1-2B9CA85A88F5}"/>
              </a:ext>
            </a:extLst>
          </p:cNvPr>
          <p:cNvGrpSpPr/>
          <p:nvPr/>
        </p:nvGrpSpPr>
        <p:grpSpPr>
          <a:xfrm>
            <a:off x="4937946" y="3106103"/>
            <a:ext cx="6085714" cy="3504762"/>
            <a:chOff x="5061514" y="3060575"/>
            <a:chExt cx="6085714" cy="3504762"/>
          </a:xfrm>
          <a:effectLst>
            <a:outerShdw blurRad="50800" dist="38100" dir="2700000" algn="tl" rotWithShape="0">
              <a:prstClr val="black">
                <a:alpha val="40000"/>
              </a:prstClr>
            </a:outerShdw>
          </a:effectLst>
        </p:grpSpPr>
        <p:pic>
          <p:nvPicPr>
            <p:cNvPr id="8" name="Client PII">
              <a:extLst>
                <a:ext uri="{FF2B5EF4-FFF2-40B4-BE49-F238E27FC236}">
                  <a16:creationId xmlns:a16="http://schemas.microsoft.com/office/drawing/2014/main" id="{DFD83EB4-FC57-4969-A06B-2D584FDD565C}"/>
                </a:ext>
              </a:extLst>
            </p:cNvPr>
            <p:cNvPicPr>
              <a:picLocks noChangeAspect="1"/>
            </p:cNvPicPr>
            <p:nvPr/>
          </p:nvPicPr>
          <p:blipFill>
            <a:blip r:embed="rId4"/>
            <a:stretch>
              <a:fillRect/>
            </a:stretch>
          </p:blipFill>
          <p:spPr>
            <a:xfrm>
              <a:off x="5061514" y="3060575"/>
              <a:ext cx="6085714" cy="3504762"/>
            </a:xfrm>
            <a:prstGeom prst="rect">
              <a:avLst/>
            </a:prstGeom>
            <a:ln w="12700">
              <a:solidFill>
                <a:schemeClr val="accent3"/>
              </a:solidFill>
            </a:ln>
          </p:spPr>
        </p:pic>
        <p:grpSp>
          <p:nvGrpSpPr>
            <p:cNvPr id="13" name="Highlight Client Name">
              <a:extLst>
                <a:ext uri="{FF2B5EF4-FFF2-40B4-BE49-F238E27FC236}">
                  <a16:creationId xmlns:a16="http://schemas.microsoft.com/office/drawing/2014/main" id="{D2B3DBA8-1457-42ED-9A2D-55CC5804675B}"/>
                </a:ext>
              </a:extLst>
            </p:cNvPr>
            <p:cNvGrpSpPr/>
            <p:nvPr/>
          </p:nvGrpSpPr>
          <p:grpSpPr>
            <a:xfrm>
              <a:off x="7429929" y="3898900"/>
              <a:ext cx="2258286" cy="365125"/>
              <a:chOff x="7429929" y="3898900"/>
              <a:chExt cx="2258286" cy="365125"/>
            </a:xfrm>
          </p:grpSpPr>
          <p:sp>
            <p:nvSpPr>
              <p:cNvPr id="10" name="Rectangle 9">
                <a:extLst>
                  <a:ext uri="{FF2B5EF4-FFF2-40B4-BE49-F238E27FC236}">
                    <a16:creationId xmlns:a16="http://schemas.microsoft.com/office/drawing/2014/main" id="{9A438368-67B9-4643-88F4-58E4931EC705}"/>
                  </a:ext>
                </a:extLst>
              </p:cNvPr>
              <p:cNvSpPr/>
              <p:nvPr/>
            </p:nvSpPr>
            <p:spPr>
              <a:xfrm>
                <a:off x="7429929" y="3898900"/>
                <a:ext cx="1716452" cy="365125"/>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rrow: Right 11">
                <a:extLst>
                  <a:ext uri="{FF2B5EF4-FFF2-40B4-BE49-F238E27FC236}">
                    <a16:creationId xmlns:a16="http://schemas.microsoft.com/office/drawing/2014/main" id="{A5AE9BCB-9EAB-4DA7-BA03-E2FCF57426B9}"/>
                  </a:ext>
                </a:extLst>
              </p:cNvPr>
              <p:cNvSpPr/>
              <p:nvPr/>
            </p:nvSpPr>
            <p:spPr>
              <a:xfrm flipH="1">
                <a:off x="9167812" y="3919044"/>
                <a:ext cx="520403" cy="324835"/>
              </a:xfrm>
              <a:prstGeom prst="rightArrow">
                <a:avLst>
                  <a:gd name="adj1" fmla="val 50000"/>
                  <a:gd name="adj2" fmla="val 89474"/>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 name="Highlight SSN">
              <a:extLst>
                <a:ext uri="{FF2B5EF4-FFF2-40B4-BE49-F238E27FC236}">
                  <a16:creationId xmlns:a16="http://schemas.microsoft.com/office/drawing/2014/main" id="{7884889D-659A-49D6-80E8-0CCE8D78700C}"/>
                </a:ext>
              </a:extLst>
            </p:cNvPr>
            <p:cNvGrpSpPr/>
            <p:nvPr/>
          </p:nvGrpSpPr>
          <p:grpSpPr>
            <a:xfrm>
              <a:off x="7429929" y="4790841"/>
              <a:ext cx="2258286" cy="365125"/>
              <a:chOff x="7429929" y="3898900"/>
              <a:chExt cx="2258286" cy="365125"/>
            </a:xfrm>
          </p:grpSpPr>
          <p:sp>
            <p:nvSpPr>
              <p:cNvPr id="16" name="Rectangle 15">
                <a:extLst>
                  <a:ext uri="{FF2B5EF4-FFF2-40B4-BE49-F238E27FC236}">
                    <a16:creationId xmlns:a16="http://schemas.microsoft.com/office/drawing/2014/main" id="{380D828B-3213-436B-9405-3DCCDAC09240}"/>
                  </a:ext>
                </a:extLst>
              </p:cNvPr>
              <p:cNvSpPr/>
              <p:nvPr/>
            </p:nvSpPr>
            <p:spPr>
              <a:xfrm>
                <a:off x="7429929" y="3898900"/>
                <a:ext cx="1716452" cy="365125"/>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Arrow: Right 16">
                <a:extLst>
                  <a:ext uri="{FF2B5EF4-FFF2-40B4-BE49-F238E27FC236}">
                    <a16:creationId xmlns:a16="http://schemas.microsoft.com/office/drawing/2014/main" id="{60793CAC-D536-4CD5-9DEE-EE768D15575F}"/>
                  </a:ext>
                </a:extLst>
              </p:cNvPr>
              <p:cNvSpPr/>
              <p:nvPr/>
            </p:nvSpPr>
            <p:spPr>
              <a:xfrm flipH="1">
                <a:off x="9167812" y="3919044"/>
                <a:ext cx="520403" cy="324835"/>
              </a:xfrm>
              <a:prstGeom prst="rightArrow">
                <a:avLst>
                  <a:gd name="adj1" fmla="val 50000"/>
                  <a:gd name="adj2" fmla="val 89474"/>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70147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nodeType="with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fade">
                                      <p:cBhvr>
                                        <p:cTn id="23" dur="500"/>
                                        <p:tgtEl>
                                          <p:spTgt spid="6">
                                            <p:txEl>
                                              <p:pRg st="0" end="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fade">
                                      <p:cBhvr>
                                        <p:cTn id="26" dur="500"/>
                                        <p:tgtEl>
                                          <p:spTgt spid="6">
                                            <p:txEl>
                                              <p:pRg st="2" end="2"/>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fade">
                                      <p:cBhvr>
                                        <p:cTn id="29" dur="500"/>
                                        <p:tgtEl>
                                          <p:spTgt spid="5">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xEl>
                                              <p:pRg st="4" end="4"/>
                                            </p:txEl>
                                          </p:spTgt>
                                        </p:tgtEl>
                                        <p:attrNameLst>
                                          <p:attrName>style.visibility</p:attrName>
                                        </p:attrNameLst>
                                      </p:cBhvr>
                                      <p:to>
                                        <p:strVal val="visible"/>
                                      </p:to>
                                    </p:set>
                                    <p:animEffect transition="in" filter="fade">
                                      <p:cBhvr>
                                        <p:cTn id="34" dur="500"/>
                                        <p:tgtEl>
                                          <p:spTgt spid="6">
                                            <p:txEl>
                                              <p:pRg st="4" end="4"/>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fade">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500"/>
                                        <p:tgtEl>
                                          <p:spTgt spid="5">
                                            <p:txEl>
                                              <p:pRg st="5" end="5"/>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81E6FB1-BDB6-4A51-ADD0-B9ECC47E34F7}"/>
              </a:ext>
            </a:extLst>
          </p:cNvPr>
          <p:cNvSpPr>
            <a:spLocks noGrp="1"/>
          </p:cNvSpPr>
          <p:nvPr>
            <p:ph type="body" sz="quarter" idx="10"/>
          </p:nvPr>
        </p:nvSpPr>
        <p:spPr/>
        <p:txBody>
          <a:bodyPr/>
          <a:lstStyle/>
          <a:p>
            <a:pPr algn="ctr"/>
            <a:r>
              <a:rPr lang="en-US" dirty="0"/>
              <a:t>Thanks for Watching!</a:t>
            </a:r>
          </a:p>
        </p:txBody>
      </p:sp>
      <p:sp>
        <p:nvSpPr>
          <p:cNvPr id="6" name="TextBox 5">
            <a:extLst>
              <a:ext uri="{FF2B5EF4-FFF2-40B4-BE49-F238E27FC236}">
                <a16:creationId xmlns:a16="http://schemas.microsoft.com/office/drawing/2014/main" id="{1552FA9E-65AF-464D-A664-CA9E93D61C37}"/>
              </a:ext>
            </a:extLst>
          </p:cNvPr>
          <p:cNvSpPr txBox="1"/>
          <p:nvPr/>
        </p:nvSpPr>
        <p:spPr>
          <a:xfrm>
            <a:off x="342900" y="5791200"/>
            <a:ext cx="4921219" cy="830997"/>
          </a:xfrm>
          <a:prstGeom prst="rect">
            <a:avLst/>
          </a:prstGeom>
          <a:noFill/>
        </p:spPr>
        <p:txBody>
          <a:bodyPr wrap="none" rtlCol="0">
            <a:spAutoFit/>
          </a:bodyPr>
          <a:lstStyle/>
          <a:p>
            <a:r>
              <a:rPr lang="en-US" sz="2400" b="1" dirty="0">
                <a:solidFill>
                  <a:schemeClr val="bg1"/>
                </a:solidFill>
              </a:rPr>
              <a:t>Questions? Comments?</a:t>
            </a:r>
          </a:p>
          <a:p>
            <a:r>
              <a:rPr lang="en-US" sz="2400" dirty="0">
                <a:solidFill>
                  <a:schemeClr val="bg1"/>
                </a:solidFill>
              </a:rPr>
              <a:t>Contact us at </a:t>
            </a:r>
            <a:r>
              <a:rPr lang="en-US" sz="2400" dirty="0">
                <a:solidFill>
                  <a:schemeClr val="bg1"/>
                </a:solidFill>
                <a:hlinkClick r:id="rId3">
                  <a:extLst>
                    <a:ext uri="{A12FA001-AC4F-418D-AE19-62706E023703}">
                      <ahyp:hlinkClr xmlns:ahyp="http://schemas.microsoft.com/office/drawing/2018/hyperlinkcolor" val="tx"/>
                    </a:ext>
                  </a:extLst>
                </a:hlinkClick>
              </a:rPr>
              <a:t>mnhmis@icalliances.org</a:t>
            </a:r>
            <a:endParaRPr lang="en-US" sz="2400" dirty="0">
              <a:solidFill>
                <a:schemeClr val="bg1"/>
              </a:solidFill>
            </a:endParaRPr>
          </a:p>
        </p:txBody>
      </p:sp>
    </p:spTree>
    <p:extLst>
      <p:ext uri="{BB962C8B-B14F-4D97-AF65-F5344CB8AC3E}">
        <p14:creationId xmlns:p14="http://schemas.microsoft.com/office/powerpoint/2010/main" val="1651354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FC653D-DAE8-45CC-ACCC-9842BD97A425}"/>
              </a:ext>
            </a:extLst>
          </p:cNvPr>
          <p:cNvSpPr>
            <a:spLocks noGrp="1"/>
          </p:cNvSpPr>
          <p:nvPr>
            <p:ph type="title"/>
          </p:nvPr>
        </p:nvSpPr>
        <p:spPr/>
        <p:txBody>
          <a:bodyPr/>
          <a:lstStyle/>
          <a:p>
            <a:r>
              <a:rPr lang="en-US" dirty="0"/>
              <a:t>Accessing BusinessObjects</a:t>
            </a:r>
          </a:p>
        </p:txBody>
      </p:sp>
      <p:sp>
        <p:nvSpPr>
          <p:cNvPr id="5" name="Text Placeholder 4">
            <a:extLst>
              <a:ext uri="{FF2B5EF4-FFF2-40B4-BE49-F238E27FC236}">
                <a16:creationId xmlns:a16="http://schemas.microsoft.com/office/drawing/2014/main" id="{BB189B69-0C9E-4CD5-9A52-7D3E10F7A103}"/>
              </a:ext>
            </a:extLst>
          </p:cNvPr>
          <p:cNvSpPr>
            <a:spLocks noGrp="1"/>
          </p:cNvSpPr>
          <p:nvPr>
            <p:ph type="body" sz="half" idx="2"/>
          </p:nvPr>
        </p:nvSpPr>
        <p:spPr/>
        <p:txBody>
          <a:bodyPr/>
          <a:lstStyle/>
          <a:p>
            <a:r>
              <a:rPr lang="en-US" dirty="0"/>
              <a:t>There are three ways to open the reporting tool in HMIS:</a:t>
            </a:r>
          </a:p>
          <a:p>
            <a:pPr marL="342900" indent="-342900">
              <a:buClr>
                <a:schemeClr val="bg1"/>
              </a:buClr>
              <a:buFont typeface="+mj-lt"/>
              <a:buAutoNum type="arabicPeriod"/>
            </a:pPr>
            <a:r>
              <a:rPr lang="en-US" dirty="0"/>
              <a:t>Click on the </a:t>
            </a:r>
            <a:r>
              <a:rPr lang="en-US" b="1" dirty="0"/>
              <a:t>Connect to BusinessObjects</a:t>
            </a:r>
            <a:r>
              <a:rPr lang="en-US" dirty="0"/>
              <a:t> link found in the top right corner of the screen.</a:t>
            </a:r>
          </a:p>
          <a:p>
            <a:pPr marL="342900" indent="-342900">
              <a:buClr>
                <a:schemeClr val="bg1"/>
              </a:buClr>
              <a:buFont typeface="+mj-lt"/>
              <a:buAutoNum type="arabicPeriod"/>
            </a:pPr>
            <a:r>
              <a:rPr lang="en-US" dirty="0"/>
              <a:t>Click on the arrow next to </a:t>
            </a:r>
            <a:r>
              <a:rPr lang="en-US" b="1" dirty="0"/>
              <a:t>Reports</a:t>
            </a:r>
            <a:r>
              <a:rPr lang="en-US" dirty="0"/>
              <a:t> in the left side navigation menu. Then, select </a:t>
            </a:r>
            <a:r>
              <a:rPr lang="en-US" b="1" dirty="0"/>
              <a:t>SAP BusinessObjects </a:t>
            </a:r>
            <a:r>
              <a:rPr lang="en-US" dirty="0"/>
              <a:t>from the list of report options.</a:t>
            </a:r>
          </a:p>
          <a:p>
            <a:pPr marL="342900" indent="-342900">
              <a:buClr>
                <a:schemeClr val="bg1"/>
              </a:buClr>
              <a:buFont typeface="+mj-lt"/>
              <a:buAutoNum type="arabicPeriod"/>
            </a:pPr>
            <a:r>
              <a:rPr lang="en-US" dirty="0"/>
              <a:t>Click on </a:t>
            </a:r>
            <a:r>
              <a:rPr lang="en-US" b="1" dirty="0"/>
              <a:t>Reports </a:t>
            </a:r>
            <a:r>
              <a:rPr lang="en-US" dirty="0"/>
              <a:t>in the navigation menu to open the Report Dashboard. A link to </a:t>
            </a:r>
            <a:r>
              <a:rPr lang="en-US" b="1" dirty="0"/>
              <a:t>SAP BusinessObjects </a:t>
            </a:r>
            <a:r>
              <a:rPr lang="en-US" dirty="0"/>
              <a:t>can be found in the Custom Reports section.</a:t>
            </a:r>
          </a:p>
        </p:txBody>
      </p:sp>
      <p:grpSp>
        <p:nvGrpSpPr>
          <p:cNvPr id="6" name="Connect to BO Link">
            <a:extLst>
              <a:ext uri="{FF2B5EF4-FFF2-40B4-BE49-F238E27FC236}">
                <a16:creationId xmlns:a16="http://schemas.microsoft.com/office/drawing/2014/main" id="{2547A142-1835-0B01-8131-EC81F4823DC2}"/>
              </a:ext>
            </a:extLst>
          </p:cNvPr>
          <p:cNvGrpSpPr/>
          <p:nvPr/>
        </p:nvGrpSpPr>
        <p:grpSpPr>
          <a:xfrm>
            <a:off x="4597288" y="746896"/>
            <a:ext cx="7061312" cy="5493608"/>
            <a:chOff x="4597288" y="746896"/>
            <a:chExt cx="7061312" cy="5493608"/>
          </a:xfrm>
        </p:grpSpPr>
        <p:pic>
          <p:nvPicPr>
            <p:cNvPr id="15" name="Home Page Dashboard" descr="Graphical user interface, text, application, email&#10;&#10;Description automatically generated">
              <a:extLst>
                <a:ext uri="{FF2B5EF4-FFF2-40B4-BE49-F238E27FC236}">
                  <a16:creationId xmlns:a16="http://schemas.microsoft.com/office/drawing/2014/main" id="{5DFF59B9-0067-4728-940B-2B23ADABA64F}"/>
                </a:ext>
              </a:extLst>
            </p:cNvPr>
            <p:cNvPicPr>
              <a:picLocks noChangeAspect="1"/>
            </p:cNvPicPr>
            <p:nvPr/>
          </p:nvPicPr>
          <p:blipFill rotWithShape="1">
            <a:blip r:embed="rId3">
              <a:extLst>
                <a:ext uri="{28A0092B-C50C-407E-A947-70E740481C1C}">
                  <a14:useLocalDpi xmlns:a14="http://schemas.microsoft.com/office/drawing/2010/main" val="0"/>
                </a:ext>
              </a:extLst>
            </a:blip>
            <a:srcRect l="41832" r="622" b="32554"/>
            <a:stretch/>
          </p:blipFill>
          <p:spPr>
            <a:xfrm>
              <a:off x="4597288" y="746896"/>
              <a:ext cx="7061312" cy="5493608"/>
            </a:xfrm>
            <a:prstGeom prst="rect">
              <a:avLst/>
            </a:prstGeom>
            <a:ln w="12700">
              <a:solidFill>
                <a:schemeClr val="accent3"/>
              </a:solidFill>
            </a:ln>
          </p:spPr>
        </p:pic>
        <p:pic>
          <p:nvPicPr>
            <p:cNvPr id="4" name="Picture 3">
              <a:extLst>
                <a:ext uri="{FF2B5EF4-FFF2-40B4-BE49-F238E27FC236}">
                  <a16:creationId xmlns:a16="http://schemas.microsoft.com/office/drawing/2014/main" id="{15B15DAF-9A77-952D-90E0-EBB5850A9E5E}"/>
                </a:ext>
              </a:extLst>
            </p:cNvPr>
            <p:cNvPicPr>
              <a:picLocks noChangeAspect="1"/>
            </p:cNvPicPr>
            <p:nvPr/>
          </p:nvPicPr>
          <p:blipFill>
            <a:blip r:embed="rId4"/>
            <a:stretch>
              <a:fillRect/>
            </a:stretch>
          </p:blipFill>
          <p:spPr>
            <a:xfrm>
              <a:off x="8598730" y="1446584"/>
              <a:ext cx="285714" cy="771429"/>
            </a:xfrm>
            <a:prstGeom prst="rect">
              <a:avLst/>
            </a:prstGeom>
          </p:spPr>
        </p:pic>
        <p:grpSp>
          <p:nvGrpSpPr>
            <p:cNvPr id="21" name="Group 20">
              <a:extLst>
                <a:ext uri="{FF2B5EF4-FFF2-40B4-BE49-F238E27FC236}">
                  <a16:creationId xmlns:a16="http://schemas.microsoft.com/office/drawing/2014/main" id="{8AE01B4B-F699-4192-926C-779F6D66C628}"/>
                </a:ext>
              </a:extLst>
            </p:cNvPr>
            <p:cNvGrpSpPr/>
            <p:nvPr/>
          </p:nvGrpSpPr>
          <p:grpSpPr>
            <a:xfrm>
              <a:off x="8743950" y="1435100"/>
              <a:ext cx="2168525" cy="743793"/>
              <a:chOff x="8743950" y="1435100"/>
              <a:chExt cx="2168525" cy="743793"/>
            </a:xfrm>
          </p:grpSpPr>
          <p:sp>
            <p:nvSpPr>
              <p:cNvPr id="16" name="TextBox 15">
                <a:extLst>
                  <a:ext uri="{FF2B5EF4-FFF2-40B4-BE49-F238E27FC236}">
                    <a16:creationId xmlns:a16="http://schemas.microsoft.com/office/drawing/2014/main" id="{4D453B04-F63C-4B93-8956-27DF3834ADA6}"/>
                  </a:ext>
                </a:extLst>
              </p:cNvPr>
              <p:cNvSpPr txBox="1"/>
              <p:nvPr/>
            </p:nvSpPr>
            <p:spPr>
              <a:xfrm>
                <a:off x="8832057" y="1435100"/>
                <a:ext cx="2080418" cy="743793"/>
              </a:xfrm>
              <a:prstGeom prst="rect">
                <a:avLst/>
              </a:prstGeom>
              <a:solidFill>
                <a:srgbClr val="F2F2F2"/>
              </a:solidFill>
            </p:spPr>
            <p:txBody>
              <a:bodyPr wrap="square" rtlCol="0">
                <a:spAutoFit/>
              </a:bodyPr>
              <a:lstStyle/>
              <a:p>
                <a:pPr>
                  <a:spcAft>
                    <a:spcPts val="200"/>
                  </a:spcAft>
                </a:pPr>
                <a:r>
                  <a:rPr lang="en-US" sz="1300" dirty="0">
                    <a:solidFill>
                      <a:schemeClr val="bg2">
                        <a:lumMod val="25000"/>
                      </a:schemeClr>
                    </a:solidFill>
                  </a:rPr>
                  <a:t>Enter Data As</a:t>
                </a:r>
              </a:p>
              <a:p>
                <a:pPr>
                  <a:spcAft>
                    <a:spcPts val="200"/>
                  </a:spcAft>
                </a:pPr>
                <a:r>
                  <a:rPr lang="en-US" sz="1300" dirty="0">
                    <a:solidFill>
                      <a:schemeClr val="bg2">
                        <a:lumMod val="25000"/>
                      </a:schemeClr>
                    </a:solidFill>
                  </a:rPr>
                  <a:t>Back Date</a:t>
                </a:r>
              </a:p>
              <a:p>
                <a:pPr>
                  <a:spcAft>
                    <a:spcPts val="200"/>
                  </a:spcAft>
                </a:pPr>
                <a:r>
                  <a:rPr lang="en-US" sz="1300" dirty="0">
                    <a:solidFill>
                      <a:schemeClr val="bg2">
                        <a:lumMod val="25000"/>
                      </a:schemeClr>
                    </a:solidFill>
                  </a:rPr>
                  <a:t>Connect to BusinessObjects</a:t>
                </a:r>
              </a:p>
            </p:txBody>
          </p:sp>
          <p:sp>
            <p:nvSpPr>
              <p:cNvPr id="20" name="Rectangle 19">
                <a:extLst>
                  <a:ext uri="{FF2B5EF4-FFF2-40B4-BE49-F238E27FC236}">
                    <a16:creationId xmlns:a16="http://schemas.microsoft.com/office/drawing/2014/main" id="{35A84A11-0230-4F74-98FC-3B2A20BD3E15}"/>
                  </a:ext>
                </a:extLst>
              </p:cNvPr>
              <p:cNvSpPr/>
              <p:nvPr/>
            </p:nvSpPr>
            <p:spPr>
              <a:xfrm>
                <a:off x="8743950" y="1869281"/>
                <a:ext cx="140494" cy="27255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Highlight Connect to BusinessObjects">
              <a:extLst>
                <a:ext uri="{FF2B5EF4-FFF2-40B4-BE49-F238E27FC236}">
                  <a16:creationId xmlns:a16="http://schemas.microsoft.com/office/drawing/2014/main" id="{3B156584-9B75-421E-95BA-CE36F3A4ED6D}"/>
                </a:ext>
              </a:extLst>
            </p:cNvPr>
            <p:cNvGrpSpPr/>
            <p:nvPr/>
          </p:nvGrpSpPr>
          <p:grpSpPr>
            <a:xfrm>
              <a:off x="8113465" y="1832299"/>
              <a:ext cx="2799010" cy="366712"/>
              <a:chOff x="8113465" y="1832299"/>
              <a:chExt cx="2799010" cy="366712"/>
            </a:xfrm>
          </p:grpSpPr>
          <p:sp>
            <p:nvSpPr>
              <p:cNvPr id="7" name="Rectangle 6">
                <a:extLst>
                  <a:ext uri="{FF2B5EF4-FFF2-40B4-BE49-F238E27FC236}">
                    <a16:creationId xmlns:a16="http://schemas.microsoft.com/office/drawing/2014/main" id="{319DA75D-EEAF-448B-B5F8-002364F8EA3F}"/>
                  </a:ext>
                </a:extLst>
              </p:cNvPr>
              <p:cNvSpPr/>
              <p:nvPr/>
            </p:nvSpPr>
            <p:spPr>
              <a:xfrm>
                <a:off x="8763001" y="1832299"/>
                <a:ext cx="2149474" cy="366712"/>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allout: Right Arrow 7">
                <a:extLst>
                  <a:ext uri="{FF2B5EF4-FFF2-40B4-BE49-F238E27FC236}">
                    <a16:creationId xmlns:a16="http://schemas.microsoft.com/office/drawing/2014/main" id="{05934360-14FE-4EA0-BF6C-EA2965A3E5F2}"/>
                  </a:ext>
                </a:extLst>
              </p:cNvPr>
              <p:cNvSpPr/>
              <p:nvPr/>
            </p:nvSpPr>
            <p:spPr>
              <a:xfrm>
                <a:off x="8113465" y="1832299"/>
                <a:ext cx="649536" cy="366712"/>
              </a:xfrm>
              <a:prstGeom prst="rightArrow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1</a:t>
                </a:r>
              </a:p>
            </p:txBody>
          </p:sp>
        </p:grpSp>
      </p:grpSp>
      <p:grpSp>
        <p:nvGrpSpPr>
          <p:cNvPr id="30" name="Navigation Menu">
            <a:extLst>
              <a:ext uri="{FF2B5EF4-FFF2-40B4-BE49-F238E27FC236}">
                <a16:creationId xmlns:a16="http://schemas.microsoft.com/office/drawing/2014/main" id="{3906BCE4-2DB4-4A20-99C9-BC46F05C7AAA}"/>
              </a:ext>
            </a:extLst>
          </p:cNvPr>
          <p:cNvGrpSpPr/>
          <p:nvPr/>
        </p:nvGrpSpPr>
        <p:grpSpPr>
          <a:xfrm>
            <a:off x="3924300" y="746896"/>
            <a:ext cx="7734300" cy="5493608"/>
            <a:chOff x="3924300" y="746896"/>
            <a:chExt cx="7734300" cy="5493608"/>
          </a:xfrm>
        </p:grpSpPr>
        <p:pic>
          <p:nvPicPr>
            <p:cNvPr id="24" name="Navigation Menu - Reports" descr="A picture containing graphical user interface&#10;&#10;Description automatically generated">
              <a:extLst>
                <a:ext uri="{FF2B5EF4-FFF2-40B4-BE49-F238E27FC236}">
                  <a16:creationId xmlns:a16="http://schemas.microsoft.com/office/drawing/2014/main" id="{B0E1CECE-67CF-4531-9440-9F82FE005BE3}"/>
                </a:ext>
              </a:extLst>
            </p:cNvPr>
            <p:cNvPicPr>
              <a:picLocks noChangeAspect="1"/>
            </p:cNvPicPr>
            <p:nvPr/>
          </p:nvPicPr>
          <p:blipFill rotWithShape="1">
            <a:blip r:embed="rId5">
              <a:extLst>
                <a:ext uri="{28A0092B-C50C-407E-A947-70E740481C1C}">
                  <a14:useLocalDpi xmlns:a14="http://schemas.microsoft.com/office/drawing/2010/main" val="0"/>
                </a:ext>
              </a:extLst>
            </a:blip>
            <a:srcRect t="20925" r="46068" b="15865"/>
            <a:stretch/>
          </p:blipFill>
          <p:spPr>
            <a:xfrm>
              <a:off x="4597288" y="746896"/>
              <a:ext cx="7061312" cy="5493608"/>
            </a:xfrm>
            <a:prstGeom prst="rect">
              <a:avLst/>
            </a:prstGeom>
            <a:ln w="12700">
              <a:solidFill>
                <a:schemeClr val="accent3"/>
              </a:solidFill>
            </a:ln>
          </p:spPr>
        </p:pic>
        <p:grpSp>
          <p:nvGrpSpPr>
            <p:cNvPr id="27" name="Highlight Reports Arrow">
              <a:extLst>
                <a:ext uri="{FF2B5EF4-FFF2-40B4-BE49-F238E27FC236}">
                  <a16:creationId xmlns:a16="http://schemas.microsoft.com/office/drawing/2014/main" id="{C1D85D64-E66B-42BD-BAC7-EFB479418644}"/>
                </a:ext>
              </a:extLst>
            </p:cNvPr>
            <p:cNvGrpSpPr/>
            <p:nvPr/>
          </p:nvGrpSpPr>
          <p:grpSpPr>
            <a:xfrm>
              <a:off x="3924300" y="799184"/>
              <a:ext cx="1045369" cy="366712"/>
              <a:chOff x="3924300" y="799184"/>
              <a:chExt cx="1045369" cy="366712"/>
            </a:xfrm>
          </p:grpSpPr>
          <p:sp>
            <p:nvSpPr>
              <p:cNvPr id="10" name="Rectangle 9">
                <a:extLst>
                  <a:ext uri="{FF2B5EF4-FFF2-40B4-BE49-F238E27FC236}">
                    <a16:creationId xmlns:a16="http://schemas.microsoft.com/office/drawing/2014/main" id="{9DAF9E77-B426-4935-B7DE-D0DC85A200F6}"/>
                  </a:ext>
                </a:extLst>
              </p:cNvPr>
              <p:cNvSpPr/>
              <p:nvPr/>
            </p:nvSpPr>
            <p:spPr>
              <a:xfrm>
                <a:off x="4654178" y="831605"/>
                <a:ext cx="315491" cy="301870"/>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allout: Right Arrow 11">
                <a:extLst>
                  <a:ext uri="{FF2B5EF4-FFF2-40B4-BE49-F238E27FC236}">
                    <a16:creationId xmlns:a16="http://schemas.microsoft.com/office/drawing/2014/main" id="{DA41C81B-B587-4E6C-A4EA-CD87BD425594}"/>
                  </a:ext>
                </a:extLst>
              </p:cNvPr>
              <p:cNvSpPr/>
              <p:nvPr/>
            </p:nvSpPr>
            <p:spPr>
              <a:xfrm>
                <a:off x="3924300" y="799184"/>
                <a:ext cx="729878" cy="366712"/>
              </a:xfrm>
              <a:prstGeom prst="rightArrow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2A</a:t>
                </a:r>
              </a:p>
            </p:txBody>
          </p:sp>
        </p:grpSp>
        <p:grpSp>
          <p:nvGrpSpPr>
            <p:cNvPr id="28" name="Highlight BusinessObjects Link">
              <a:extLst>
                <a:ext uri="{FF2B5EF4-FFF2-40B4-BE49-F238E27FC236}">
                  <a16:creationId xmlns:a16="http://schemas.microsoft.com/office/drawing/2014/main" id="{8C729A4D-667E-4E2A-A880-BB2E61BDE7EE}"/>
                </a:ext>
              </a:extLst>
            </p:cNvPr>
            <p:cNvGrpSpPr/>
            <p:nvPr/>
          </p:nvGrpSpPr>
          <p:grpSpPr>
            <a:xfrm>
              <a:off x="3970425" y="5027530"/>
              <a:ext cx="2373225" cy="366712"/>
              <a:chOff x="3970425" y="5027530"/>
              <a:chExt cx="2373225" cy="366712"/>
            </a:xfrm>
          </p:grpSpPr>
          <p:sp>
            <p:nvSpPr>
              <p:cNvPr id="13" name="Rectangle 12">
                <a:extLst>
                  <a:ext uri="{FF2B5EF4-FFF2-40B4-BE49-F238E27FC236}">
                    <a16:creationId xmlns:a16="http://schemas.microsoft.com/office/drawing/2014/main" id="{E35AC853-5D56-40A0-AB88-76DB0CA51E8C}"/>
                  </a:ext>
                </a:extLst>
              </p:cNvPr>
              <p:cNvSpPr/>
              <p:nvPr/>
            </p:nvSpPr>
            <p:spPr>
              <a:xfrm>
                <a:off x="4700303" y="5069079"/>
                <a:ext cx="1643347" cy="283614"/>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allout: Right Arrow 13">
                <a:extLst>
                  <a:ext uri="{FF2B5EF4-FFF2-40B4-BE49-F238E27FC236}">
                    <a16:creationId xmlns:a16="http://schemas.microsoft.com/office/drawing/2014/main" id="{C53BF581-45F9-41D9-BA79-3A3827DFEC11}"/>
                  </a:ext>
                </a:extLst>
              </p:cNvPr>
              <p:cNvSpPr/>
              <p:nvPr/>
            </p:nvSpPr>
            <p:spPr>
              <a:xfrm>
                <a:off x="3970425" y="5027530"/>
                <a:ext cx="729878" cy="366712"/>
              </a:xfrm>
              <a:prstGeom prst="rightArrow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2B</a:t>
                </a:r>
              </a:p>
            </p:txBody>
          </p:sp>
        </p:grpSp>
      </p:grpSp>
      <p:grpSp>
        <p:nvGrpSpPr>
          <p:cNvPr id="32" name="Report Dashboard">
            <a:extLst>
              <a:ext uri="{FF2B5EF4-FFF2-40B4-BE49-F238E27FC236}">
                <a16:creationId xmlns:a16="http://schemas.microsoft.com/office/drawing/2014/main" id="{0193FF1B-F80D-4148-8C9C-F32612AE28F8}"/>
              </a:ext>
            </a:extLst>
          </p:cNvPr>
          <p:cNvGrpSpPr/>
          <p:nvPr/>
        </p:nvGrpSpPr>
        <p:grpSpPr>
          <a:xfrm>
            <a:off x="4597288" y="746896"/>
            <a:ext cx="7061312" cy="5493609"/>
            <a:chOff x="4597288" y="746896"/>
            <a:chExt cx="7061312" cy="5493609"/>
          </a:xfrm>
        </p:grpSpPr>
        <p:pic>
          <p:nvPicPr>
            <p:cNvPr id="26" name="Report Dashboard" descr="Graphical user interface&#10;&#10;Description automatically generated">
              <a:extLst>
                <a:ext uri="{FF2B5EF4-FFF2-40B4-BE49-F238E27FC236}">
                  <a16:creationId xmlns:a16="http://schemas.microsoft.com/office/drawing/2014/main" id="{5A29D0B6-83F3-4BB8-9644-D8C0C78757F3}"/>
                </a:ext>
              </a:extLst>
            </p:cNvPr>
            <p:cNvPicPr>
              <a:picLocks noChangeAspect="1"/>
            </p:cNvPicPr>
            <p:nvPr/>
          </p:nvPicPr>
          <p:blipFill rotWithShape="1">
            <a:blip r:embed="rId6">
              <a:extLst>
                <a:ext uri="{28A0092B-C50C-407E-A947-70E740481C1C}">
                  <a14:useLocalDpi xmlns:a14="http://schemas.microsoft.com/office/drawing/2010/main" val="0"/>
                </a:ext>
              </a:extLst>
            </a:blip>
            <a:srcRect l="21435" t="33488" r="21815"/>
            <a:stretch/>
          </p:blipFill>
          <p:spPr>
            <a:xfrm>
              <a:off x="4597288" y="746896"/>
              <a:ext cx="7061312" cy="5493609"/>
            </a:xfrm>
            <a:prstGeom prst="rect">
              <a:avLst/>
            </a:prstGeom>
            <a:ln w="12700">
              <a:solidFill>
                <a:schemeClr val="accent3"/>
              </a:solidFill>
            </a:ln>
          </p:spPr>
        </p:pic>
        <p:grpSp>
          <p:nvGrpSpPr>
            <p:cNvPr id="31" name="Highlight BusinessObjects Tile">
              <a:extLst>
                <a:ext uri="{FF2B5EF4-FFF2-40B4-BE49-F238E27FC236}">
                  <a16:creationId xmlns:a16="http://schemas.microsoft.com/office/drawing/2014/main" id="{29E8AF7A-573B-4747-A3F6-27B00F63C121}"/>
                </a:ext>
              </a:extLst>
            </p:cNvPr>
            <p:cNvGrpSpPr/>
            <p:nvPr/>
          </p:nvGrpSpPr>
          <p:grpSpPr>
            <a:xfrm>
              <a:off x="4969670" y="2482850"/>
              <a:ext cx="2445792" cy="1638300"/>
              <a:chOff x="4969670" y="2482850"/>
              <a:chExt cx="2445792" cy="1638300"/>
            </a:xfrm>
          </p:grpSpPr>
          <p:sp>
            <p:nvSpPr>
              <p:cNvPr id="17" name="Rectangle 16">
                <a:extLst>
                  <a:ext uri="{FF2B5EF4-FFF2-40B4-BE49-F238E27FC236}">
                    <a16:creationId xmlns:a16="http://schemas.microsoft.com/office/drawing/2014/main" id="{BA1B9581-D737-42FF-9CA4-AC57589E1934}"/>
                  </a:ext>
                </a:extLst>
              </p:cNvPr>
              <p:cNvSpPr/>
              <p:nvPr/>
            </p:nvSpPr>
            <p:spPr>
              <a:xfrm>
                <a:off x="4969670" y="2482850"/>
                <a:ext cx="1796256" cy="1638300"/>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Callout: Right Arrow 17">
                <a:extLst>
                  <a:ext uri="{FF2B5EF4-FFF2-40B4-BE49-F238E27FC236}">
                    <a16:creationId xmlns:a16="http://schemas.microsoft.com/office/drawing/2014/main" id="{D9EB722A-55A5-41E0-B47F-F32F7F896794}"/>
                  </a:ext>
                </a:extLst>
              </p:cNvPr>
              <p:cNvSpPr/>
              <p:nvPr/>
            </p:nvSpPr>
            <p:spPr>
              <a:xfrm flipH="1">
                <a:off x="6765926" y="3118644"/>
                <a:ext cx="649536" cy="366712"/>
              </a:xfrm>
              <a:prstGeom prst="rightArrow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3</a:t>
                </a:r>
              </a:p>
            </p:txBody>
          </p:sp>
        </p:grpSp>
      </p:grpSp>
    </p:spTree>
    <p:extLst>
      <p:ext uri="{BB962C8B-B14F-4D97-AF65-F5344CB8AC3E}">
        <p14:creationId xmlns:p14="http://schemas.microsoft.com/office/powerpoint/2010/main" val="3002902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fade">
                                      <p:cBhvr>
                                        <p:cTn id="18" dur="500"/>
                                        <p:tgtEl>
                                          <p:spTgt spid="5">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30"/>
                                        </p:tgtEl>
                                      </p:cBhvr>
                                    </p:animEffect>
                                    <p:set>
                                      <p:cBhvr>
                                        <p:cTn id="23" dur="1" fill="hold">
                                          <p:stCondLst>
                                            <p:cond delay="499"/>
                                          </p:stCondLst>
                                        </p:cTn>
                                        <p:tgtEl>
                                          <p:spTgt spid="30"/>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cTn>
                              </p:par>
                              <p:par>
                                <p:cTn id="27" presetID="10" presetClass="entr" presetSubtype="0" fill="hold" nodeType="with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Effect transition="in" filter="fade">
                                      <p:cBhvr>
                                        <p:cTn id="29"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25DC71E-B478-4E2F-B5A0-588B55B4808D}"/>
              </a:ext>
            </a:extLst>
          </p:cNvPr>
          <p:cNvGrpSpPr/>
          <p:nvPr/>
        </p:nvGrpSpPr>
        <p:grpSpPr>
          <a:xfrm>
            <a:off x="-1524" y="9141"/>
            <a:ext cx="12188952" cy="4910469"/>
            <a:chOff x="-1524" y="9141"/>
            <a:chExt cx="12188952" cy="4910469"/>
          </a:xfrm>
        </p:grpSpPr>
        <p:pic>
          <p:nvPicPr>
            <p:cNvPr id="14" name="Picture 13" descr="Graphical user interface, application&#10;&#10;Description automatically generated">
              <a:extLst>
                <a:ext uri="{FF2B5EF4-FFF2-40B4-BE49-F238E27FC236}">
                  <a16:creationId xmlns:a16="http://schemas.microsoft.com/office/drawing/2014/main" id="{DD26C5E2-4500-414A-934A-5B100A7334AB}"/>
                </a:ext>
              </a:extLst>
            </p:cNvPr>
            <p:cNvPicPr>
              <a:picLocks noChangeAspect="1"/>
            </p:cNvPicPr>
            <p:nvPr/>
          </p:nvPicPr>
          <p:blipFill rotWithShape="1">
            <a:blip r:embed="rId3">
              <a:extLst>
                <a:ext uri="{28A0092B-C50C-407E-A947-70E740481C1C}">
                  <a14:useLocalDpi xmlns:a14="http://schemas.microsoft.com/office/drawing/2010/main" val="0"/>
                </a:ext>
              </a:extLst>
            </a:blip>
            <a:srcRect b="39309"/>
            <a:stretch/>
          </p:blipFill>
          <p:spPr>
            <a:xfrm>
              <a:off x="-1524" y="9141"/>
              <a:ext cx="12188952" cy="4910469"/>
            </a:xfrm>
            <a:prstGeom prst="rect">
              <a:avLst/>
            </a:prstGeom>
          </p:spPr>
        </p:pic>
        <p:sp>
          <p:nvSpPr>
            <p:cNvPr id="15" name="Rectangle 14">
              <a:extLst>
                <a:ext uri="{FF2B5EF4-FFF2-40B4-BE49-F238E27FC236}">
                  <a16:creationId xmlns:a16="http://schemas.microsoft.com/office/drawing/2014/main" id="{A901F4E0-54C9-48CE-83C7-F32DAFC5C28F}"/>
                </a:ext>
              </a:extLst>
            </p:cNvPr>
            <p:cNvSpPr/>
            <p:nvPr/>
          </p:nvSpPr>
          <p:spPr>
            <a:xfrm>
              <a:off x="696178" y="4079874"/>
              <a:ext cx="291247" cy="298451"/>
            </a:xfrm>
            <a:prstGeom prst="rect">
              <a:avLst/>
            </a:prstGeom>
            <a:solidFill>
              <a:srgbClr val="FFFF00">
                <a:alpha val="25098"/>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Arrow: Right 15">
              <a:extLst>
                <a:ext uri="{FF2B5EF4-FFF2-40B4-BE49-F238E27FC236}">
                  <a16:creationId xmlns:a16="http://schemas.microsoft.com/office/drawing/2014/main" id="{EE745BBE-B482-4FDB-87AA-8F943B0614B0}"/>
                </a:ext>
              </a:extLst>
            </p:cNvPr>
            <p:cNvSpPr/>
            <p:nvPr/>
          </p:nvSpPr>
          <p:spPr>
            <a:xfrm>
              <a:off x="352425" y="4128502"/>
              <a:ext cx="322322" cy="201193"/>
            </a:xfrm>
            <a:prstGeom prst="rightArrow">
              <a:avLst>
                <a:gd name="adj1" fmla="val 50000"/>
                <a:gd name="adj2" fmla="val 89474"/>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94B516D8-E563-4B83-BD9D-59858F97F6F0}"/>
              </a:ext>
            </a:extLst>
          </p:cNvPr>
          <p:cNvSpPr>
            <a:spLocks noGrp="1"/>
          </p:cNvSpPr>
          <p:nvPr>
            <p:ph type="title"/>
          </p:nvPr>
        </p:nvSpPr>
        <p:spPr/>
        <p:txBody>
          <a:bodyPr/>
          <a:lstStyle/>
          <a:p>
            <a:r>
              <a:rPr lang="en-US" dirty="0"/>
              <a:t>The Home Screen: “BI Launch Pad”</a:t>
            </a:r>
          </a:p>
        </p:txBody>
      </p:sp>
      <p:sp>
        <p:nvSpPr>
          <p:cNvPr id="4" name="Text Placeholder 3">
            <a:extLst>
              <a:ext uri="{FF2B5EF4-FFF2-40B4-BE49-F238E27FC236}">
                <a16:creationId xmlns:a16="http://schemas.microsoft.com/office/drawing/2014/main" id="{10524C31-14A5-4572-A054-CC5A325C4833}"/>
              </a:ext>
            </a:extLst>
          </p:cNvPr>
          <p:cNvSpPr>
            <a:spLocks noGrp="1"/>
          </p:cNvSpPr>
          <p:nvPr>
            <p:ph type="body" sz="half" idx="2"/>
          </p:nvPr>
        </p:nvSpPr>
        <p:spPr/>
        <p:txBody>
          <a:bodyPr>
            <a:normAutofit/>
          </a:bodyPr>
          <a:lstStyle/>
          <a:p>
            <a:r>
              <a:rPr lang="en-US" dirty="0"/>
              <a:t>The first time you open BusinessObjects, a </a:t>
            </a:r>
            <a:r>
              <a:rPr lang="en-US" b="1" dirty="0"/>
              <a:t>Data Protection</a:t>
            </a:r>
            <a:r>
              <a:rPr lang="en-US" dirty="0"/>
              <a:t> popup will appear. Selecting </a:t>
            </a:r>
            <a:r>
              <a:rPr lang="en-US" b="1" dirty="0"/>
              <a:t>Don’t show this message again</a:t>
            </a:r>
            <a:r>
              <a:rPr lang="en-US" dirty="0"/>
              <a:t> before closing the popup will prevent it from appearing again.</a:t>
            </a:r>
          </a:p>
          <a:p>
            <a:r>
              <a:rPr lang="en-US" dirty="0"/>
              <a:t>After closing the popup, you will see the </a:t>
            </a:r>
            <a:r>
              <a:rPr lang="en-US" b="1" dirty="0"/>
              <a:t>BI</a:t>
            </a:r>
            <a:r>
              <a:rPr lang="en-US" dirty="0"/>
              <a:t>, or “Business Intelligence” </a:t>
            </a:r>
            <a:r>
              <a:rPr lang="en-US" b="1" dirty="0"/>
              <a:t>Launch Pad</a:t>
            </a:r>
            <a:r>
              <a:rPr lang="en-US" dirty="0"/>
              <a:t>. From this home screen, you can look for a report to run, review saved reports, and update your user account settings.</a:t>
            </a:r>
          </a:p>
        </p:txBody>
      </p:sp>
      <p:pic>
        <p:nvPicPr>
          <p:cNvPr id="6" name="Picture 5" descr="Graphical user interface, application&#10;&#10;Description automatically generated">
            <a:extLst>
              <a:ext uri="{FF2B5EF4-FFF2-40B4-BE49-F238E27FC236}">
                <a16:creationId xmlns:a16="http://schemas.microsoft.com/office/drawing/2014/main" id="{D7F53515-57C4-40C9-B41A-1E3428911F00}"/>
              </a:ext>
            </a:extLst>
          </p:cNvPr>
          <p:cNvPicPr>
            <a:picLocks noChangeAspect="1"/>
          </p:cNvPicPr>
          <p:nvPr/>
        </p:nvPicPr>
        <p:blipFill rotWithShape="1">
          <a:blip r:embed="rId4">
            <a:extLst>
              <a:ext uri="{28A0092B-C50C-407E-A947-70E740481C1C}">
                <a14:useLocalDpi xmlns:a14="http://schemas.microsoft.com/office/drawing/2010/main" val="0"/>
              </a:ext>
            </a:extLst>
          </a:blip>
          <a:srcRect b="39196"/>
          <a:stretch/>
        </p:blipFill>
        <p:spPr>
          <a:xfrm>
            <a:off x="1524" y="0"/>
            <a:ext cx="12188952" cy="4919610"/>
          </a:xfrm>
          <a:prstGeom prst="rect">
            <a:avLst/>
          </a:prstGeom>
        </p:spPr>
      </p:pic>
    </p:spTree>
    <p:extLst>
      <p:ext uri="{BB962C8B-B14F-4D97-AF65-F5344CB8AC3E}">
        <p14:creationId xmlns:p14="http://schemas.microsoft.com/office/powerpoint/2010/main" val="3836350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application&#10;&#10;Description automatically generated">
            <a:extLst>
              <a:ext uri="{FF2B5EF4-FFF2-40B4-BE49-F238E27FC236}">
                <a16:creationId xmlns:a16="http://schemas.microsoft.com/office/drawing/2014/main" id="{E300FA0B-7E72-4FA7-80A0-5ABBB903223C}"/>
              </a:ext>
            </a:extLst>
          </p:cNvPr>
          <p:cNvPicPr>
            <a:picLocks noChangeAspect="1"/>
          </p:cNvPicPr>
          <p:nvPr/>
        </p:nvPicPr>
        <p:blipFill rotWithShape="1">
          <a:blip r:embed="rId3">
            <a:extLst>
              <a:ext uri="{28A0092B-C50C-407E-A947-70E740481C1C}">
                <a14:useLocalDpi xmlns:a14="http://schemas.microsoft.com/office/drawing/2010/main" val="0"/>
              </a:ext>
            </a:extLst>
          </a:blip>
          <a:srcRect b="39196"/>
          <a:stretch/>
        </p:blipFill>
        <p:spPr>
          <a:xfrm>
            <a:off x="0" y="0"/>
            <a:ext cx="12188952" cy="4919610"/>
          </a:xfrm>
          <a:prstGeom prst="rect">
            <a:avLst/>
          </a:prstGeom>
        </p:spPr>
      </p:pic>
      <p:pic>
        <p:nvPicPr>
          <p:cNvPr id="2050" name="Picture 2">
            <a:extLst>
              <a:ext uri="{FF2B5EF4-FFF2-40B4-BE49-F238E27FC236}">
                <a16:creationId xmlns:a16="http://schemas.microsoft.com/office/drawing/2014/main" id="{CA079612-042B-4402-8535-DD8AF1F6058C}"/>
              </a:ext>
            </a:extLst>
          </p:cNvPr>
          <p:cNvPicPr>
            <a:picLocks noChangeAspect="1" noChangeArrowheads="1"/>
          </p:cNvPicPr>
          <p:nvPr/>
        </p:nvPicPr>
        <p:blipFill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t="-1" b="39197"/>
          <a:stretch/>
        </p:blipFill>
        <p:spPr bwMode="auto">
          <a:xfrm>
            <a:off x="1524" y="1"/>
            <a:ext cx="12188952" cy="491960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4B516D8-E563-4B83-BD9D-59858F97F6F0}"/>
              </a:ext>
            </a:extLst>
          </p:cNvPr>
          <p:cNvSpPr>
            <a:spLocks noGrp="1"/>
          </p:cNvSpPr>
          <p:nvPr>
            <p:ph type="title"/>
          </p:nvPr>
        </p:nvSpPr>
        <p:spPr/>
        <p:txBody>
          <a:bodyPr/>
          <a:lstStyle/>
          <a:p>
            <a:r>
              <a:rPr lang="en-US" dirty="0"/>
              <a:t>The Home Screen: “BI Launch Pad”</a:t>
            </a:r>
          </a:p>
        </p:txBody>
      </p:sp>
      <p:sp>
        <p:nvSpPr>
          <p:cNvPr id="4" name="Text Placeholder 3">
            <a:extLst>
              <a:ext uri="{FF2B5EF4-FFF2-40B4-BE49-F238E27FC236}">
                <a16:creationId xmlns:a16="http://schemas.microsoft.com/office/drawing/2014/main" id="{10524C31-14A5-4572-A054-CC5A325C4833}"/>
              </a:ext>
            </a:extLst>
          </p:cNvPr>
          <p:cNvSpPr>
            <a:spLocks noGrp="1"/>
          </p:cNvSpPr>
          <p:nvPr>
            <p:ph type="body" sz="half" idx="2"/>
          </p:nvPr>
        </p:nvSpPr>
        <p:spPr/>
        <p:txBody>
          <a:bodyPr>
            <a:normAutofit/>
          </a:bodyPr>
          <a:lstStyle/>
          <a:p>
            <a:r>
              <a:rPr lang="en-US" b="0" dirty="0"/>
              <a:t>The number of options on the home screen can be overwhelming. Thankfully, you onl</a:t>
            </a:r>
            <a:r>
              <a:rPr lang="en-US" dirty="0"/>
              <a:t>y need to care about these features:</a:t>
            </a:r>
            <a:endParaRPr lang="en-US" b="0" dirty="0"/>
          </a:p>
          <a:p>
            <a:pPr algn="ctr">
              <a:spcAft>
                <a:spcPts val="1800"/>
              </a:spcAft>
            </a:pPr>
            <a:r>
              <a:rPr lang="en-US" sz="1600" b="1" dirty="0"/>
              <a:t>Folders</a:t>
            </a:r>
            <a:r>
              <a:rPr lang="en-US" sz="1600" dirty="0"/>
              <a:t>, </a:t>
            </a:r>
            <a:r>
              <a:rPr lang="en-US" sz="1600" b="1" dirty="0"/>
              <a:t>BI Inbox</a:t>
            </a:r>
            <a:r>
              <a:rPr lang="en-US" sz="1600" dirty="0"/>
              <a:t>, </a:t>
            </a:r>
            <a:r>
              <a:rPr lang="en-US" sz="1600" b="1" dirty="0"/>
              <a:t>Instances</a:t>
            </a:r>
            <a:r>
              <a:rPr lang="en-US" sz="1600" dirty="0"/>
              <a:t>, </a:t>
            </a:r>
            <a:r>
              <a:rPr lang="en-US" sz="1600" b="1" dirty="0"/>
              <a:t>Recently Run</a:t>
            </a:r>
            <a:r>
              <a:rPr lang="en-US" sz="1600" dirty="0"/>
              <a:t>, and </a:t>
            </a:r>
            <a:r>
              <a:rPr lang="en-US" sz="1600" b="1" dirty="0"/>
              <a:t>User Settings</a:t>
            </a:r>
          </a:p>
          <a:p>
            <a:r>
              <a:rPr lang="en-US" dirty="0"/>
              <a:t>For the best user experience, ICA recommends that you hide unneeded features. Let’s see how to do that next!</a:t>
            </a:r>
            <a:endParaRPr lang="en-US" b="0" dirty="0"/>
          </a:p>
        </p:txBody>
      </p:sp>
    </p:spTree>
    <p:extLst>
      <p:ext uri="{BB962C8B-B14F-4D97-AF65-F5344CB8AC3E}">
        <p14:creationId xmlns:p14="http://schemas.microsoft.com/office/powerpoint/2010/main" val="3608447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D6F4737-3BD8-4F04-B819-C249CFC80440}"/>
              </a:ext>
            </a:extLst>
          </p:cNvPr>
          <p:cNvSpPr>
            <a:spLocks noGrp="1"/>
          </p:cNvSpPr>
          <p:nvPr>
            <p:ph type="body" sz="quarter" idx="10"/>
          </p:nvPr>
        </p:nvSpPr>
        <p:spPr/>
        <p:txBody>
          <a:bodyPr/>
          <a:lstStyle/>
          <a:p>
            <a:r>
              <a:rPr lang="en-US" dirty="0"/>
              <a:t>User Settings</a:t>
            </a:r>
          </a:p>
        </p:txBody>
      </p:sp>
    </p:spTree>
    <p:extLst>
      <p:ext uri="{BB962C8B-B14F-4D97-AF65-F5344CB8AC3E}">
        <p14:creationId xmlns:p14="http://schemas.microsoft.com/office/powerpoint/2010/main" val="645471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67E90F-A363-4F50-8E5B-E1685AC1C86C}"/>
              </a:ext>
            </a:extLst>
          </p:cNvPr>
          <p:cNvSpPr>
            <a:spLocks noGrp="1"/>
          </p:cNvSpPr>
          <p:nvPr>
            <p:ph type="body" sz="quarter" idx="10"/>
          </p:nvPr>
        </p:nvSpPr>
        <p:spPr/>
        <p:txBody>
          <a:bodyPr anchor="ctr"/>
          <a:lstStyle/>
          <a:p>
            <a:pPr algn="ctr"/>
            <a:r>
              <a:rPr lang="en-US" dirty="0"/>
              <a:t>User Settings: </a:t>
            </a:r>
          </a:p>
          <a:p>
            <a:pPr algn="ctr"/>
            <a:r>
              <a:rPr lang="en-US" dirty="0"/>
              <a:t>Hiding Unneeded Features</a:t>
            </a:r>
          </a:p>
        </p:txBody>
      </p:sp>
    </p:spTree>
    <p:extLst>
      <p:ext uri="{BB962C8B-B14F-4D97-AF65-F5344CB8AC3E}">
        <p14:creationId xmlns:p14="http://schemas.microsoft.com/office/powerpoint/2010/main" val="3397774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7.7|13|9.4|9.2"/>
</p:tagLst>
</file>

<file path=ppt/theme/theme1.xml><?xml version="1.0" encoding="utf-8"?>
<a:theme xmlns:a="http://schemas.openxmlformats.org/drawingml/2006/main" name="1_Retrospect">
  <a:themeElements>
    <a:clrScheme name="ICA">
      <a:dk1>
        <a:sysClr val="windowText" lastClr="000000"/>
      </a:dk1>
      <a:lt1>
        <a:sysClr val="window" lastClr="FFFFFF"/>
      </a:lt1>
      <a:dk2>
        <a:srgbClr val="44546A"/>
      </a:dk2>
      <a:lt2>
        <a:srgbClr val="E7E6E6"/>
      </a:lt2>
      <a:accent1>
        <a:srgbClr val="087DA8"/>
      </a:accent1>
      <a:accent2>
        <a:srgbClr val="0947B2"/>
      </a:accent2>
      <a:accent3>
        <a:srgbClr val="00629B"/>
      </a:accent3>
      <a:accent4>
        <a:srgbClr val="09A09E"/>
      </a:accent4>
      <a:accent5>
        <a:srgbClr val="08A88D"/>
      </a:accent5>
      <a:accent6>
        <a:srgbClr val="F8A90C"/>
      </a:accent6>
      <a:hlink>
        <a:srgbClr val="CC3300"/>
      </a:hlink>
      <a:folHlink>
        <a:srgbClr val="CC330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CoC xmlns="0639d587-2f9a-4303-ac59-efcfe3ae8a97">
      <Value>All</Value>
    </CoC>
    <Notes0 xmlns="0639d587-2f9a-4303-ac59-efcfe3ae8a97" xsi:nil="true"/>
    <Description xmlns="0639d587-2f9a-4303-ac59-efcfe3ae8a97" xsi:nil="true"/>
    <lcf76f155ced4ddcb4097134ff3c332f xmlns="0639d587-2f9a-4303-ac59-efcfe3ae8a97">
      <Terms xmlns="http://schemas.microsoft.com/office/infopath/2007/PartnerControls"/>
    </lcf76f155ced4ddcb4097134ff3c332f>
    <TaxCatchAll xmlns="3b8651bb-434f-41c4-8d62-74a6ee1cb94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4A87256A3B7F048B13B5603754F8BB7" ma:contentTypeVersion="25" ma:contentTypeDescription="Create a new document." ma:contentTypeScope="" ma:versionID="a1219b2e7c9df839caa1745182ce330d">
  <xsd:schema xmlns:xsd="http://www.w3.org/2001/XMLSchema" xmlns:xs="http://www.w3.org/2001/XMLSchema" xmlns:p="http://schemas.microsoft.com/office/2006/metadata/properties" xmlns:ns2="0639d587-2f9a-4303-ac59-efcfe3ae8a97" xmlns:ns3="3b8651bb-434f-41c4-8d62-74a6ee1cb94e" xmlns:ns4="http://schemas.microsoft.com/sharepoint/v4" targetNamespace="http://schemas.microsoft.com/office/2006/metadata/properties" ma:root="true" ma:fieldsID="78ca203dbb2f9a20bf3302063de7bead" ns2:_="" ns3:_="" ns4:_="">
    <xsd:import namespace="0639d587-2f9a-4303-ac59-efcfe3ae8a97"/>
    <xsd:import namespace="3b8651bb-434f-41c4-8d62-74a6ee1cb94e"/>
    <xsd:import namespace="http://schemas.microsoft.com/sharepoint/v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3:SharedWithUsers" minOccurs="0"/>
                <xsd:element ref="ns3:SharedWithDetails" minOccurs="0"/>
                <xsd:element ref="ns4:IconOverlay" minOccurs="0"/>
                <xsd:element ref="ns2:CoC" minOccurs="0"/>
                <xsd:element ref="ns2:MediaServiceEventHashCode" minOccurs="0"/>
                <xsd:element ref="ns2:MediaServiceGenerationTime" minOccurs="0"/>
                <xsd:element ref="ns2:Notes0" minOccurs="0"/>
                <xsd:element ref="ns2:MediaServiceAutoKeyPoints" minOccurs="0"/>
                <xsd:element ref="ns2:MediaServiceKeyPoints" minOccurs="0"/>
                <xsd:element ref="ns2:Descrip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39d587-2f9a-4303-ac59-efcfe3ae8a97"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CoC" ma:index="17" nillable="true" ma:displayName="CoC" ma:format="Dropdown" ma:internalName="CoC">
      <xsd:complexType>
        <xsd:complexContent>
          <xsd:extension base="dms:MultiChoice">
            <xsd:sequence>
              <xsd:element name="Value" maxOccurs="unbounded" minOccurs="0" nillable="true">
                <xsd:simpleType>
                  <xsd:restriction base="dms:Choice">
                    <xsd:enumeration value="All"/>
                    <xsd:enumeration value="CNC"/>
                    <xsd:enumeration value="HCC"/>
                    <xsd:enumeration value="NEC"/>
                    <xsd:enumeration value="NWC"/>
                    <xsd:enumeration value="RCC"/>
                    <xsd:enumeration value="SEC"/>
                    <xsd:enumeration value="SLC"/>
                    <xsd:enumeration value="SMC"/>
                    <xsd:enumeration value="SWC"/>
                    <xsd:enumeration value="WCC"/>
                  </xsd:restriction>
                </xsd:simpleType>
              </xsd:element>
            </xsd:sequence>
          </xsd:extension>
        </xsd:complexContent>
      </xsd:complex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Notes0" ma:index="20" nillable="true" ma:displayName="Notes" ma:format="Dropdown" ma:internalName="Notes0">
      <xsd:simpleType>
        <xsd:restriction base="dms:Note">
          <xsd:maxLength value="255"/>
        </xsd:restriction>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Description" ma:index="23" nillable="true" ma:displayName="Description" ma:format="Dropdown" ma:internalName="Description">
      <xsd:simpleType>
        <xsd:restriction base="dms:Note">
          <xsd:maxLength value="255"/>
        </xsd:restriction>
      </xsd:simpleType>
    </xsd:element>
    <xsd:element name="MediaLengthInSeconds" ma:index="24"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ee632845-b826-4789-b9e5-cd958a1720f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b8651bb-434f-41c4-8d62-74a6ee1cb94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7" nillable="true" ma:displayName="Taxonomy Catch All Column" ma:hidden="true" ma:list="{aad76149-6865-405f-9c1d-5236669920f2}" ma:internalName="TaxCatchAll" ma:showField="CatchAllData" ma:web="3b8651bb-434f-41c4-8d62-74a6ee1cb94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6"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2F7DF68-E55E-4436-9C12-1399FD5433AA}">
  <ds:schemaRefs>
    <ds:schemaRef ds:uri="0639d587-2f9a-4303-ac59-efcfe3ae8a97"/>
    <ds:schemaRef ds:uri="3b8651bb-434f-41c4-8d62-74a6ee1cb94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4"/>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AA09A4B-E3C7-4134-87FE-19A1F0C80C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639d587-2f9a-4303-ac59-efcfe3ae8a97"/>
    <ds:schemaRef ds:uri="3b8651bb-434f-41c4-8d62-74a6ee1cb94e"/>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AA3016E-E232-4316-8917-EB2676C1F00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1477</TotalTime>
  <Words>7748</Words>
  <Application>Microsoft Office PowerPoint</Application>
  <PresentationFormat>Widescreen</PresentationFormat>
  <Paragraphs>910</Paragraphs>
  <Slides>42</Slides>
  <Notes>42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42</vt:i4>
      </vt:variant>
    </vt:vector>
  </HeadingPairs>
  <TitlesOfParts>
    <vt:vector size="46" baseType="lpstr">
      <vt:lpstr>Arial</vt:lpstr>
      <vt:lpstr>Calibri</vt:lpstr>
      <vt:lpstr>Calibri Light</vt:lpstr>
      <vt:lpstr>1_Retrospect</vt:lpstr>
      <vt:lpstr>Meet SAP BusinessObjects, HMIS’s Reporting Tool</vt:lpstr>
      <vt:lpstr>PowerPoint Presentation</vt:lpstr>
      <vt:lpstr>Presentation Contents</vt:lpstr>
      <vt:lpstr>PowerPoint Presentation</vt:lpstr>
      <vt:lpstr>Accessing BusinessObjects</vt:lpstr>
      <vt:lpstr>The Home Screen: “BI Launch Pad”</vt:lpstr>
      <vt:lpstr>The Home Screen: “BI Launch Pad”</vt:lpstr>
      <vt:lpstr>PowerPoint Presentation</vt:lpstr>
      <vt:lpstr>PowerPoint Presentation</vt:lpstr>
      <vt:lpstr>PowerPoint Presentation</vt:lpstr>
      <vt:lpstr>User Settings: Selecting a Color Scheme</vt:lpstr>
      <vt:lpstr>User Settings: When In Doubt, Leave It Alone</vt:lpstr>
      <vt:lpstr>PowerPoint Presentation</vt:lpstr>
      <vt:lpstr>Report Folders: Moving Between Folders</vt:lpstr>
      <vt:lpstr>Report Folders: The SSA Report Gallery </vt:lpstr>
      <vt:lpstr>Report Folders: Actions</vt:lpstr>
      <vt:lpstr>PowerPoint Presentation</vt:lpstr>
      <vt:lpstr>Running Reports: View Now or Schedule for Later</vt:lpstr>
      <vt:lpstr>PowerPoint Presentation</vt:lpstr>
      <vt:lpstr>PowerPoint Presentation</vt:lpstr>
      <vt:lpstr>PowerPoint Presentation</vt:lpstr>
      <vt:lpstr>PowerPoint Presentation</vt:lpstr>
      <vt:lpstr>PowerPoint Presentation</vt:lpstr>
      <vt:lpstr>Running Reports: Post-Schedule Screen</vt:lpstr>
      <vt:lpstr>PowerPoint Presentation</vt:lpstr>
      <vt:lpstr>Running Reports: Prompts</vt:lpstr>
      <vt:lpstr>Running Reports: Filling Out Prompts</vt:lpstr>
      <vt:lpstr>Running Reports: Date Prompts</vt:lpstr>
      <vt:lpstr>PowerPoint Presentation</vt:lpstr>
      <vt:lpstr>Finding Your Reports: Instances and the BI Inbox</vt:lpstr>
      <vt:lpstr>PowerPoint Presentation</vt:lpstr>
      <vt:lpstr>PowerPoint Presentation</vt:lpstr>
      <vt:lpstr>PowerPoint Presentation</vt:lpstr>
      <vt:lpstr>PowerPoint Presentation</vt:lpstr>
      <vt:lpstr>Finding Your Reports: Recently Run</vt:lpstr>
      <vt:lpstr>Automatic Deletion of Reports</vt:lpstr>
      <vt:lpstr>PowerPoint Presentation</vt:lpstr>
      <vt:lpstr>Timing Out</vt:lpstr>
      <vt:lpstr>Data Warehouse Build / Refresh</vt:lpstr>
      <vt:lpstr>Web Intelligence</vt:lpstr>
      <vt:lpstr>Have a Question About a Report?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Sys Admin Meeting</dc:title>
  <cp:lastModifiedBy>Scott McGillicuddy</cp:lastModifiedBy>
  <cp:revision>2</cp:revision>
  <dcterms:modified xsi:type="dcterms:W3CDTF">2022-07-29T17:16:40Z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0x01010044A87256A3B7F048B13B5603754F8BB7</vt:lpwstr>
  </property>
</Properties>
</file>